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3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BAEB0-6C63-44F6-A9C4-E4B40A9553E4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A9756-004B-4B2F-845A-275D75F9B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27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0CA16110-D689-4254-8532-DACF53FE6A32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5700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D3474A88-69F9-4F08-AA93-BB5BBD24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95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9974" indent="-29242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9684" indent="-23297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8843" indent="-23297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06396" indent="-23297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9128" indent="-23297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31860" indent="-23297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592" indent="-23297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7324" indent="-23297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8240D93-5478-4370-B909-5FAD0A4BA562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43066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FB78992D-0F64-44DE-8CB6-965D63CA5348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1702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8A75A4A4-CCB7-4091-AED2-B02A1507F46B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4992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F65FD271-1373-451D-BD62-6CFE455A813E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67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27454F62-56BD-4F27-9991-874455778EB7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532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92F9BB76-B740-45FB-AC19-C2ECB39D8770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63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FF8FECBA-289C-43D9-AACD-7F0EF5F61D1B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German Bible: http://en.wikipedia.org/wiki/Image:Lutherbibel.jpg 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Wang Yangming: http://www.wisdomportal.com/Enlightenment/WangYangMing.html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Sufi calligraphic engraving of Jesuits at Akbar</a:t>
            </a:r>
            <a:r>
              <a:rPr lang="ja-JP" altLang="en-US" smtClean="0">
                <a:latin typeface="Arial" panose="020B0604020202020204" pitchFamily="34" charset="0"/>
                <a:ea typeface="ＭＳ Ｐゴシック" charset="-128"/>
              </a:rPr>
              <a:t>’</a:t>
            </a:r>
            <a:r>
              <a:rPr lang="en-US" altLang="ja-JP" smtClean="0">
                <a:latin typeface="Arial" panose="020B0604020202020204" pitchFamily="34" charset="0"/>
                <a:ea typeface="ＭＳ Ｐゴシック" charset="-128"/>
              </a:rPr>
              <a:t>s court: http://eapi.admu.edu.ph/jesuitica/india/photos/photo9.html</a:t>
            </a:r>
            <a:endParaRPr lang="en-US" altLang="en-US" smtClean="0">
              <a:latin typeface="Arial" panose="020B0604020202020204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9101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86741DD3-3F45-462B-9F37-AEB85134AE79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Malay ship: http://www.puncacipta.com/Pavilioncipta/iksas/lanchara%20-%20perahu%20besar.htm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Golden horn display:http://www.osmanli700.gen.tr/english/album/miniatures53.html, Or:http://www.osmanli700.gen.tr/english/album/miniaturesindex.html 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Ming ship: http://en.wikipedia.org/wiki/Zheng_He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753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1B98A835-0C73-4719-9DE5-E444B8A42268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Ship image: Library of Congress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Lateen sail: http://www.probertencyclopaedia.com/cgi-bin/xphrase.pl?keyword=lateen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Charta Rogriana world map, Islamic, anonymous,1154: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http://gallery.sjsu.edu/cartography/maps/maps-Thumb.00002.html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http://www.probertencyclopaedia.com/cgi-bin/xphrase.pl?keyword=lateen</a:t>
            </a:r>
          </a:p>
          <a:p>
            <a:pPr eaLnBrk="1" hangingPunct="1"/>
            <a:r>
              <a:rPr lang="en-US" altLang="en-US" smtClean="0">
                <a:latin typeface="Arial" panose="020B0604020202020204" pitchFamily="34" charset="0"/>
                <a:ea typeface="ＭＳ Ｐゴシック" charset="-128"/>
              </a:rPr>
              <a:t>Exploration 40 © Kathleen Cohen 1998 xploration 40 © Kathleen Cohen 1998 </a:t>
            </a:r>
          </a:p>
        </p:txBody>
      </p:sp>
    </p:spTree>
    <p:extLst>
      <p:ext uri="{BB962C8B-B14F-4D97-AF65-F5344CB8AC3E}">
        <p14:creationId xmlns:p14="http://schemas.microsoft.com/office/powerpoint/2010/main" val="2881736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51940" indent="-28920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56830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19562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82295" indent="-231366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45027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3007759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70491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933223" indent="-23136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54A52D09-3140-4C83-A5E9-608ADE968FE0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9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5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1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8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E6BA11-CC2A-4865-A77D-BD569BB76C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4381499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2E9D6-219E-4ACC-A1FB-E0BA1B3F4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65227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2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47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3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8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7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4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2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D224C-DF88-4B6A-B493-4EBFF061C396}" type="datetimeFigureOut">
              <a:rPr lang="en-US" smtClean="0"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D3A5C-9D60-46AE-B4CA-3B02E261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437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366" y="0"/>
            <a:ext cx="9144000" cy="1620837"/>
          </a:xfrm>
        </p:spPr>
        <p:txBody>
          <a:bodyPr/>
          <a:lstStyle/>
          <a:p>
            <a:r>
              <a:rPr lang="en-US" b="1" dirty="0" smtClean="0"/>
              <a:t>Panorama of Era 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443" y="5327374"/>
            <a:ext cx="9236766" cy="1152939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Notes 4.1</a:t>
            </a:r>
          </a:p>
          <a:p>
            <a:pPr algn="l"/>
            <a:r>
              <a:rPr lang="en-US" sz="3200" b="1" dirty="0" smtClean="0"/>
              <a:t>March ___, </a:t>
            </a:r>
            <a:r>
              <a:rPr lang="en-US" sz="3200" b="1" dirty="0" smtClean="0"/>
              <a:t>2018</a:t>
            </a:r>
            <a:endParaRPr lang="en-US" sz="3200" b="1" dirty="0"/>
          </a:p>
        </p:txBody>
      </p:sp>
      <p:pic>
        <p:nvPicPr>
          <p:cNvPr id="1026" name="Picture 2" descr="http://www.airpano.com/files/hawa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7607"/>
            <a:ext cx="10599313" cy="343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5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0FC027-4D3D-401C-8135-61AE1828730C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1648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59026" y="0"/>
            <a:ext cx="11194774" cy="11668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3200" b="1" dirty="0"/>
              <a:t>Technologies from </a:t>
            </a:r>
            <a:r>
              <a:rPr lang="en-US" altLang="en-US" sz="3200" b="1" dirty="0" err="1"/>
              <a:t>Afroeurasia</a:t>
            </a:r>
            <a:r>
              <a:rPr lang="en-US" altLang="en-US" sz="3200" b="1" dirty="0"/>
              <a:t> led to new European ship designs in the 15</a:t>
            </a:r>
            <a:r>
              <a:rPr lang="en-US" altLang="en-US" sz="3200" b="1" baseline="30000" dirty="0"/>
              <a:t>th</a:t>
            </a:r>
            <a:r>
              <a:rPr lang="en-US" altLang="en-US" sz="3200" b="1" dirty="0"/>
              <a:t> century.</a:t>
            </a:r>
          </a:p>
        </p:txBody>
      </p:sp>
      <p:pic>
        <p:nvPicPr>
          <p:cNvPr id="36868" name="Picture 12" descr="NinaPinta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791" y="2971800"/>
            <a:ext cx="8587409" cy="256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878" name="Picture 14" descr="Lateen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198892" y="954880"/>
            <a:ext cx="1462088" cy="2257425"/>
          </a:xfrm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164881" name="Text Box 17"/>
          <p:cNvSpPr txBox="1">
            <a:spLocks noChangeArrowheads="1"/>
          </p:cNvSpPr>
          <p:nvPr/>
        </p:nvSpPr>
        <p:spPr bwMode="auto">
          <a:xfrm>
            <a:off x="9223513" y="5486400"/>
            <a:ext cx="22044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336699"/>
                </a:solidFill>
                <a:latin typeface="Verdana" panose="020B0604030504040204" pitchFamily="34" charset="0"/>
              </a:rPr>
              <a:t>Chinese sternpost rudder</a:t>
            </a:r>
          </a:p>
        </p:txBody>
      </p:sp>
      <p:sp>
        <p:nvSpPr>
          <p:cNvPr id="164883" name="Text Box 19"/>
          <p:cNvSpPr txBox="1">
            <a:spLocks noChangeArrowheads="1"/>
          </p:cNvSpPr>
          <p:nvPr/>
        </p:nvSpPr>
        <p:spPr bwMode="auto">
          <a:xfrm>
            <a:off x="8217692" y="1164342"/>
            <a:ext cx="1905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336699"/>
                </a:solidFill>
                <a:latin typeface="Verdana" panose="020B0604030504040204" pitchFamily="34" charset="0"/>
              </a:rPr>
              <a:t>Arab lateen sail</a:t>
            </a:r>
          </a:p>
        </p:txBody>
      </p:sp>
      <p:sp>
        <p:nvSpPr>
          <p:cNvPr id="164884" name="Line 20"/>
          <p:cNvSpPr>
            <a:spLocks noChangeShapeType="1"/>
          </p:cNvSpPr>
          <p:nvPr/>
        </p:nvSpPr>
        <p:spPr bwMode="auto">
          <a:xfrm flipH="1">
            <a:off x="8001000" y="2286000"/>
            <a:ext cx="914400" cy="2057400"/>
          </a:xfrm>
          <a:prstGeom prst="line">
            <a:avLst/>
          </a:prstGeom>
          <a:noFill/>
          <a:ln w="57150">
            <a:solidFill>
              <a:srgbClr val="A5BE2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85" name="Line 21"/>
          <p:cNvSpPr>
            <a:spLocks noChangeShapeType="1"/>
          </p:cNvSpPr>
          <p:nvPr/>
        </p:nvSpPr>
        <p:spPr bwMode="auto">
          <a:xfrm flipH="1" flipV="1">
            <a:off x="8305800" y="5257800"/>
            <a:ext cx="1295400" cy="228600"/>
          </a:xfrm>
          <a:prstGeom prst="line">
            <a:avLst/>
          </a:prstGeom>
          <a:noFill/>
          <a:ln w="57150">
            <a:solidFill>
              <a:srgbClr val="A5BE2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88" name="Text Box 24"/>
          <p:cNvSpPr txBox="1">
            <a:spLocks noChangeArrowheads="1"/>
          </p:cNvSpPr>
          <p:nvPr/>
        </p:nvSpPr>
        <p:spPr bwMode="auto">
          <a:xfrm>
            <a:off x="1686031" y="1587330"/>
            <a:ext cx="173831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336699"/>
                </a:solidFill>
                <a:latin typeface="Verdana" panose="020B0604030504040204" pitchFamily="34" charset="0"/>
              </a:rPr>
              <a:t>Chinese compass</a:t>
            </a:r>
          </a:p>
        </p:txBody>
      </p:sp>
      <p:sp>
        <p:nvSpPr>
          <p:cNvPr id="164889" name="Line 25"/>
          <p:cNvSpPr>
            <a:spLocks noChangeShapeType="1"/>
          </p:cNvSpPr>
          <p:nvPr/>
        </p:nvSpPr>
        <p:spPr bwMode="auto">
          <a:xfrm>
            <a:off x="4419600" y="2514600"/>
            <a:ext cx="2438400" cy="2362200"/>
          </a:xfrm>
          <a:prstGeom prst="line">
            <a:avLst/>
          </a:prstGeom>
          <a:noFill/>
          <a:ln w="57150">
            <a:solidFill>
              <a:srgbClr val="A5BE2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898" name="Text Box 34"/>
          <p:cNvSpPr txBox="1">
            <a:spLocks noChangeArrowheads="1"/>
          </p:cNvSpPr>
          <p:nvPr/>
        </p:nvSpPr>
        <p:spPr bwMode="auto">
          <a:xfrm>
            <a:off x="3241192" y="5814738"/>
            <a:ext cx="28956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336699"/>
                </a:solidFill>
                <a:latin typeface="Verdana" panose="020B0604030504040204" pitchFamily="34" charset="0"/>
              </a:rPr>
              <a:t>Muslim </a:t>
            </a:r>
            <a:r>
              <a:rPr lang="en-US" altLang="en-US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maps</a:t>
            </a:r>
            <a:endParaRPr lang="en-US" altLang="en-US" b="1" dirty="0">
              <a:solidFill>
                <a:srgbClr val="336699"/>
              </a:solidFill>
              <a:latin typeface="Verdana" panose="020B0604030504040204" pitchFamily="34" charset="0"/>
            </a:endParaRPr>
          </a:p>
        </p:txBody>
      </p:sp>
      <p:sp>
        <p:nvSpPr>
          <p:cNvPr id="164899" name="Line 35"/>
          <p:cNvSpPr>
            <a:spLocks noChangeShapeType="1"/>
          </p:cNvSpPr>
          <p:nvPr/>
        </p:nvSpPr>
        <p:spPr bwMode="auto">
          <a:xfrm flipV="1">
            <a:off x="3962400" y="5029200"/>
            <a:ext cx="3733800" cy="609600"/>
          </a:xfrm>
          <a:prstGeom prst="line">
            <a:avLst/>
          </a:prstGeom>
          <a:noFill/>
          <a:ln w="57150">
            <a:solidFill>
              <a:srgbClr val="A5BE2E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6878" name="Picture 37" descr="idrisi map sm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92" y="5814738"/>
            <a:ext cx="2057400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9" name="Picture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721" y="3902075"/>
            <a:ext cx="155257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0" name="Picture 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1219200"/>
            <a:ext cx="13382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2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4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64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64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84" grpId="0" animBg="1"/>
      <p:bldP spid="164885" grpId="0" animBg="1"/>
      <p:bldP spid="164889" grpId="0" animBg="1"/>
      <p:bldP spid="1648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84" descr="slide0042_image0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444163"/>
            <a:ext cx="10893287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78" name="Picture 86" descr="columbus s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981200"/>
            <a:ext cx="7905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79" name="Picture 87" descr="columbus s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981200"/>
            <a:ext cx="7905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80" name="Picture 88" descr="columbus s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1981200"/>
            <a:ext cx="7905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81" name="Picture 89" descr="columbus s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2514600"/>
            <a:ext cx="7905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83" name="Text Box 91"/>
          <p:cNvSpPr txBox="1">
            <a:spLocks noChangeArrowheads="1"/>
          </p:cNvSpPr>
          <p:nvPr/>
        </p:nvSpPr>
        <p:spPr bwMode="auto">
          <a:xfrm>
            <a:off x="2623930" y="1676400"/>
            <a:ext cx="16432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Columbus 1492</a:t>
            </a:r>
          </a:p>
        </p:txBody>
      </p:sp>
      <p:sp>
        <p:nvSpPr>
          <p:cNvPr id="85084" name="Text Box 92"/>
          <p:cNvSpPr txBox="1">
            <a:spLocks noChangeArrowheads="1"/>
          </p:cNvSpPr>
          <p:nvPr/>
        </p:nvSpPr>
        <p:spPr bwMode="auto">
          <a:xfrm>
            <a:off x="6781800" y="1676400"/>
            <a:ext cx="16764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Vasco da Gama </a:t>
            </a:r>
          </a:p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1498</a:t>
            </a:r>
          </a:p>
        </p:txBody>
      </p:sp>
      <p:sp>
        <p:nvSpPr>
          <p:cNvPr id="85085" name="Text Box 93"/>
          <p:cNvSpPr txBox="1">
            <a:spLocks noChangeArrowheads="1"/>
          </p:cNvSpPr>
          <p:nvPr/>
        </p:nvSpPr>
        <p:spPr bwMode="auto">
          <a:xfrm>
            <a:off x="9191624" y="2514600"/>
            <a:ext cx="1676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Magellan </a:t>
            </a:r>
          </a:p>
          <a:p>
            <a:pPr eaLnBrk="1" hangingPunct="1"/>
            <a:r>
              <a:rPr lang="en-US" altLang="en-US" sz="2000" b="1" dirty="0">
                <a:solidFill>
                  <a:schemeClr val="bg1"/>
                </a:solidFill>
                <a:latin typeface="Verdana" panose="020B0604030504040204" pitchFamily="34" charset="0"/>
              </a:rPr>
              <a:t>1519</a:t>
            </a:r>
          </a:p>
        </p:txBody>
      </p:sp>
      <p:sp>
        <p:nvSpPr>
          <p:cNvPr id="38923" name="Text Box 94"/>
          <p:cNvSpPr txBox="1">
            <a:spLocks noChangeArrowheads="1"/>
          </p:cNvSpPr>
          <p:nvPr/>
        </p:nvSpPr>
        <p:spPr bwMode="auto">
          <a:xfrm>
            <a:off x="496957" y="5105399"/>
            <a:ext cx="11270973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solidFill>
                  <a:srgbClr val="CB7D10"/>
                </a:solidFill>
                <a:latin typeface="Verdana" panose="020B0604030504040204" pitchFamily="34" charset="0"/>
              </a:rPr>
              <a:t>After 1415, European mariners made voyages across the seas toward east and west. By 1519, Spanish ships had circumnavigated the globe. Others set out in search of wealth and adventure.</a:t>
            </a:r>
          </a:p>
        </p:txBody>
      </p:sp>
    </p:spTree>
    <p:extLst>
      <p:ext uri="{BB962C8B-B14F-4D97-AF65-F5344CB8AC3E}">
        <p14:creationId xmlns:p14="http://schemas.microsoft.com/office/powerpoint/2010/main" val="210872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038E-6 C -0.01284 -0.00301 -0.02187 0.00278 -0.03455 0.00533 C -0.04114 0.00672 -0.04809 0.00811 -0.05451 0.01066 C -0.06441 0.01483 -0.07257 0.02178 -0.08264 0.02479 C -0.0908 0.03058 -0.10034 0.03174 -0.1092 0.03545 C -0.11354 0.04124 -0.11666 0.04031 -0.12257 0.04263 C -0.12812 0.04495 -0.13298 0.05004 -0.13854 0.04611 " pathEditMode="relative" ptsTypes="ffffffA">
                                      <p:cBhvr>
                                        <p:cTn id="6" dur="2000" fill="hold"/>
                                        <p:tgtEl>
                                          <p:spTgt spid="85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5 1.30677E-6 C -0.03038 0.00371 -0.03264 0.01784 -0.04045 0.02479 C -0.04323 0.04634 -0.0408 0.07854 -0.03142 0.09754 C -0.02951 0.10681 -0.02778 0.11353 -0.02274 0.12025 C -0.02118 0.12743 -0.01909 0.1316 -0.01545 0.13716 C -0.01354 0.14527 -0.00955 0.14736 -0.00503 0.15361 C -0.00208 0.16751 -0.00642 0.15245 0.00087 0.16427 C 0.00677 0.174 0.00903 0.18397 0.01684 0.19092 C 0.0224 0.20644 0.02136 0.20876 0.0316 0.21409 C 0.03351 0.21941 0.03681 0.22451 0.0375 0.23054 C 0.03854 0.23772 0.03854 0.24119 0.04045 0.24722 C 0.04271 0.2551 0.04636 0.25903 0.04913 0.26599 C 0.05122 0.27131 0.05434 0.28058 0.05799 0.28475 C 0.06111 0.28823 0.0691 0.28962 0.07275 0.29101 C 0.07969 0.28962 0.08698 0.28383 0.09306 0.28684 C 0.10157 0.28591 0.11129 0.28916 0.11823 0.28244 C 0.12275 0.27827 0.12847 0.2639 0.12847 0.26413 C 0.13143 0.25046 0.13316 0.24235 0.13854 0.23054 C 0.14219 0.21084 0.14775 0.19184 0.15209 0.17238 C 0.15417 0.16288 0.15782 0.15292 0.16372 0.14736 C 0.16632 0.13624 0.17379 0.12998 0.1783 0.12025 C 0.17952 0.11793 0.18004 0.11469 0.18125 0.11214 C 0.18368 0.10704 0.18716 0.10635 0.19011 0.10171 C 0.19288 0.09708 0.19497 0.09198 0.19757 0.08712 C 0.20157 0.07924 0.20747 0.07298 0.21077 0.06441 " pathEditMode="relative" rAng="0" ptsTypes="ffffffffffffffffffffffffA">
                                      <p:cBhvr>
                                        <p:cTn id="12" dur="2000" fill="hold"/>
                                        <p:tgtEl>
                                          <p:spTgt spid="85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3" y="14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653 0.03336 C -0.05122 0.03776 -0.05278 0.04054 -0.05452 0.04773 C -0.05539 0.0512 -0.0573 0.05838 -0.0573 0.05838 C -0.06025 0.09569 -0.06129 0.08109 -0.05851 0.10287 C -0.05973 0.12952 -0.06233 0.15662 -0.0665 0.18281 C -0.06841 0.19439 -0.07379 0.20343 -0.07587 0.21501 C -0.07761 0.22497 -0.07761 0.2354 -0.07987 0.24513 C -0.08091 0.26413 -0.07778 0.27479 -0.09063 0.28081 C -0.09775 0.29495 -0.08837 0.2778 -0.09723 0.28962 C -0.1007 0.29425 -0.10261 0.3019 -0.10521 0.30746 C -0.10764 0.32344 -0.10868 0.31974 -0.11459 0.33248 C -0.11563 0.33457 -0.11598 0.33735 -0.11719 0.33943 C -0.1191 0.34268 -0.12396 0.34847 -0.12396 0.34847 C -0.12691 0.36121 -0.13698 0.37465 -0.14653 0.37859 C -0.15556 0.39064 -0.17171 0.38345 -0.18125 0.37511 C -0.18368 0.36608 -0.18716 0.35797 -0.18924 0.34847 C -0.18924 0.34847 -0.1915 0.33688 -0.19184 0.33596 C -0.19688 0.32507 -0.19271 0.34152 -0.1974 0.32715 C -0.20209 0.31256 -0.19723 0.31974 -0.20261 0.31279 C -0.20452 0.30514 -0.20868 0.29958 -0.21059 0.29147 C -0.21112 0.28545 -0.21042 0.27919 -0.21198 0.27363 C -0.21268 0.27178 -0.21511 0.27317 -0.21598 0.27178 C -0.22223 0.26344 -0.22188 0.25324 -0.22796 0.24513 C -0.22917 0.2398 -0.22952 0.23424 -0.23056 0.22914 C -0.23195 0.22428 -0.23612 0.22034 -0.23855 0.21663 C -0.2408 0.19485 -0.23837 0.20458 -0.25209 0.19902 C -0.25348 0.19578 -0.25591 0.19323 -0.2573 0.18999 C -0.26181 0.18026 -0.26129 0.16566 -0.27066 0.16149 C -0.27414 0.14828 -0.28039 0.1462 -0.28924 0.14365 C -0.29237 0.1411 -0.29514 0.13901 -0.29723 0.13484 C -0.30139 0.12674 -0.29532 0.13206 -0.30122 0.12419 C -0.30556 0.11839 -0.31025 0.11608 -0.31598 0.11353 C -0.32101 0.10333 -0.33021 0.10218 -0.33855 0.09916 C -0.35052 0.09476 -0.36268 0.09059 -0.37448 0.08503 C -0.38299 0.08596 -0.39254 0.08897 -0.40122 0.08503 C -0.40799 0.08202 -0.41493 0.07507 -0.42257 0.07437 C -0.43542 0.07321 -0.44844 0.07321 -0.46129 0.07252 C -0.47188 0.07738 -0.47743 0.07437 -0.48924 0.07252 C -0.49601 0.06974 -0.49688 0.06904 -0.5066 0.06904 C -0.51493 0.06904 -0.51459 0.06765 -0.51459 0.07252 " pathEditMode="relative" ptsTypes="fffffffffffffffffffffffffffffffffffffffA">
                                      <p:cBhvr>
                                        <p:cTn id="18" dur="2000" fill="hold"/>
                                        <p:tgtEl>
                                          <p:spTgt spid="85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299 0.00764 C -0.0467 -0.00418 -0.08073 -0.0007 -0.09028 -0.00116 C -0.11511 0.00324 -0.14722 -0.00024 -0.17032 0.00046 C -0.17639 0.00208 -0.18299 0.00185 -0.18768 0.00764 C -0.19341 0.00694 -0.19913 0.00532 -0.20486 0.00579 C -0.20643 0.00602 -0.20747 0.00857 -0.20886 0.00949 C -0.21597 0.0139 -0.22552 0.01876 -0.23299 0.02177 C -0.23663 0.02502 -0.23924 0.03289 -0.24358 0.03428 C -0.2474 0.03567 -0.25157 0.03544 -0.25556 0.03614 C -0.26858 0.04054 -0.27657 0.06139 -0.28768 0.07182 C -0.29028 0.07066 -0.2941 0.07136 -0.29566 0.06811 C -0.29653 0.06626 -0.29705 0.06417 -0.29827 0.06278 C -0.30261 0.05815 -0.31302 0.05699 -0.31823 0.0556 C -0.32743 0.05769 -0.33924 0.05908 -0.34757 0.06464 C -0.35226 0.06765 -0.35452 0.07205 -0.35834 0.07715 C -0.36181 0.08178 -0.36684 0.08317 -0.37032 0.08781 C -0.3757 0.09499 -0.38004 0.10194 -0.38629 0.10727 C -0.38924 0.11352 -0.39445 0.11723 -0.39966 0.11978 C -0.40382 0.12534 -0.40729 0.1258 -0.41163 0.13044 C -0.42188 0.14179 -0.40972 0.13067 -0.41962 0.13924 C -0.42448 0.14944 -0.42952 0.15917 -0.43698 0.16612 C -0.43941 0.17979 -0.43872 0.17863 -0.44896 0.18211 C -0.45504 0.19439 -0.46528 0.20783 -0.47431 0.21593 C -0.47865 0.21964 -0.48889 0.22289 -0.48889 0.22289 C -0.50087 0.21802 -0.51302 0.21547 -0.525 0.21061 C -0.52865 0.19531 -0.53403 0.17933 -0.54219 0.16774 C -0.5441 0.15314 -0.54688 0.14226 -0.55834 0.13762 C -0.56059 0.13461 -0.56268 0.1316 -0.56493 0.12859 C -0.56632 0.12673 -0.56893 0.12326 -0.56893 0.12326 C -0.57257 0.10912 -0.56719 0.1265 -0.57431 0.11445 C -0.57709 0.10959 -0.57587 0.10148 -0.57952 0.09661 C -0.58056 0.09522 -0.58229 0.09568 -0.58368 0.09476 C -0.5875 0.09221 -0.58872 0.08989 -0.59167 0.08595 C -0.59306 0.07993 -0.59514 0.07808 -0.59827 0.07344 C -0.60018 0.06603 -0.60313 0.05977 -0.60486 0.05213 C -0.60625 0.05282 -0.60764 0.05491 -0.60886 0.05398 C -0.61407 0.0505 -0.61684 0.04124 -0.62101 0.03614 C -0.62622 0.01366 -0.62604 -0.01437 -0.61962 -0.03685 C -0.61823 -0.04194 -0.61424 -0.04565 -0.61163 -0.04936 C -0.60955 -0.05724 -0.60486 -0.06442 -0.59966 -0.06882 C -0.59549 -0.0767 -0.59514 -0.07253 -0.59167 -0.07786 " pathEditMode="relative" ptsTypes="ffffffffffffffffffffffffffffffffffffffffA">
                                      <p:cBhvr>
                                        <p:cTn id="24" dur="2000" fill="hold"/>
                                        <p:tgtEl>
                                          <p:spTgt spid="85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83" grpId="0"/>
      <p:bldP spid="85084" grpId="0"/>
      <p:bldP spid="850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1F90145-3862-4897-8256-FFF2ABD86AAE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40963" name="Group 30"/>
          <p:cNvGrpSpPr>
            <a:grpSpLocks/>
          </p:cNvGrpSpPr>
          <p:nvPr/>
        </p:nvGrpSpPr>
        <p:grpSpPr bwMode="auto">
          <a:xfrm>
            <a:off x="357810" y="1524000"/>
            <a:ext cx="4929808" cy="5105400"/>
            <a:chOff x="144" y="912"/>
            <a:chExt cx="2112" cy="2976"/>
          </a:xfrm>
        </p:grpSpPr>
        <p:pic>
          <p:nvPicPr>
            <p:cNvPr id="40967" name="Picture 5" descr="slide0084_image308"/>
            <p:cNvPicPr>
              <a:picLocks noChangeAspect="1" noChangeArrowheads="1"/>
            </p:cNvPicPr>
            <p:nvPr/>
          </p:nvPicPr>
          <p:blipFill>
            <a:blip r:embed="rId3">
              <a:lum bright="-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912"/>
              <a:ext cx="2112" cy="2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0534" name="Freeform 6"/>
            <p:cNvSpPr>
              <a:spLocks/>
            </p:cNvSpPr>
            <p:nvPr/>
          </p:nvSpPr>
          <p:spPr bwMode="auto">
            <a:xfrm>
              <a:off x="899" y="2014"/>
              <a:ext cx="154" cy="135"/>
            </a:xfrm>
            <a:custGeom>
              <a:avLst/>
              <a:gdLst>
                <a:gd name="T0" fmla="*/ 137 w 188"/>
                <a:gd name="T1" fmla="*/ 69 h 151"/>
                <a:gd name="T2" fmla="*/ 85 w 188"/>
                <a:gd name="T3" fmla="*/ 94 h 151"/>
                <a:gd name="T4" fmla="*/ 33 w 188"/>
                <a:gd name="T5" fmla="*/ 119 h 151"/>
                <a:gd name="T6" fmla="*/ 10 w 188"/>
                <a:gd name="T7" fmla="*/ 81 h 151"/>
                <a:gd name="T8" fmla="*/ 16 w 188"/>
                <a:gd name="T9" fmla="*/ 50 h 151"/>
                <a:gd name="T10" fmla="*/ 4 w 188"/>
                <a:gd name="T11" fmla="*/ 31 h 151"/>
                <a:gd name="T12" fmla="*/ 62 w 188"/>
                <a:gd name="T13" fmla="*/ 13 h 151"/>
                <a:gd name="T14" fmla="*/ 114 w 188"/>
                <a:gd name="T15" fmla="*/ 6 h 151"/>
                <a:gd name="T16" fmla="*/ 131 w 188"/>
                <a:gd name="T17" fmla="*/ 0 h 151"/>
                <a:gd name="T18" fmla="*/ 154 w 188"/>
                <a:gd name="T19" fmla="*/ 63 h 151"/>
                <a:gd name="T20" fmla="*/ 137 w 188"/>
                <a:gd name="T21" fmla="*/ 69 h 1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8" h="151">
                  <a:moveTo>
                    <a:pt x="167" y="77"/>
                  </a:moveTo>
                  <a:cubicBezTo>
                    <a:pt x="144" y="85"/>
                    <a:pt x="127" y="97"/>
                    <a:pt x="104" y="105"/>
                  </a:cubicBezTo>
                  <a:cubicBezTo>
                    <a:pt x="89" y="127"/>
                    <a:pt x="81" y="151"/>
                    <a:pt x="40" y="133"/>
                  </a:cubicBezTo>
                  <a:cubicBezTo>
                    <a:pt x="25" y="126"/>
                    <a:pt x="12" y="91"/>
                    <a:pt x="12" y="91"/>
                  </a:cubicBezTo>
                  <a:cubicBezTo>
                    <a:pt x="14" y="79"/>
                    <a:pt x="20" y="68"/>
                    <a:pt x="19" y="56"/>
                  </a:cubicBezTo>
                  <a:cubicBezTo>
                    <a:pt x="18" y="48"/>
                    <a:pt x="0" y="42"/>
                    <a:pt x="5" y="35"/>
                  </a:cubicBezTo>
                  <a:cubicBezTo>
                    <a:pt x="10" y="29"/>
                    <a:pt x="64" y="17"/>
                    <a:pt x="76" y="14"/>
                  </a:cubicBezTo>
                  <a:cubicBezTo>
                    <a:pt x="111" y="26"/>
                    <a:pt x="90" y="23"/>
                    <a:pt x="139" y="7"/>
                  </a:cubicBezTo>
                  <a:cubicBezTo>
                    <a:pt x="146" y="5"/>
                    <a:pt x="160" y="0"/>
                    <a:pt x="160" y="0"/>
                  </a:cubicBezTo>
                  <a:cubicBezTo>
                    <a:pt x="169" y="26"/>
                    <a:pt x="173" y="47"/>
                    <a:pt x="188" y="70"/>
                  </a:cubicBezTo>
                  <a:cubicBezTo>
                    <a:pt x="165" y="85"/>
                    <a:pt x="167" y="92"/>
                    <a:pt x="167" y="77"/>
                  </a:cubicBezTo>
                  <a:close/>
                </a:path>
              </a:pathLst>
            </a:custGeom>
            <a:solidFill>
              <a:srgbClr val="FF33CC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240" y="1968"/>
              <a:ext cx="736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Aztec Empire</a:t>
              </a:r>
            </a:p>
          </p:txBody>
        </p:sp>
        <p:sp>
          <p:nvSpPr>
            <p:cNvPr id="40970" name="Text Box 9"/>
            <p:cNvSpPr txBox="1">
              <a:spLocks noChangeArrowheads="1"/>
            </p:cNvSpPr>
            <p:nvPr/>
          </p:nvSpPr>
          <p:spPr bwMode="auto">
            <a:xfrm>
              <a:off x="1104" y="2016"/>
              <a:ext cx="946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9pPr>
            </a:lstStyle>
            <a:p>
              <a:pPr algn="l" eaLnBrk="1" hangingPunct="1">
                <a:lnSpc>
                  <a:spcPct val="70000"/>
                </a:lnSpc>
                <a:spcBef>
                  <a:spcPct val="5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Mayan </a:t>
              </a:r>
            </a:p>
            <a:p>
              <a:pPr algn="l" eaLnBrk="1" hangingPunct="1">
                <a:lnSpc>
                  <a:spcPct val="70000"/>
                </a:lnSpc>
                <a:spcBef>
                  <a:spcPct val="5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States</a:t>
              </a: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auto">
            <a:xfrm>
              <a:off x="1337" y="2454"/>
              <a:ext cx="305" cy="728"/>
            </a:xfrm>
            <a:custGeom>
              <a:avLst/>
              <a:gdLst>
                <a:gd name="T0" fmla="*/ 41 w 374"/>
                <a:gd name="T1" fmla="*/ 0 h 810"/>
                <a:gd name="T2" fmla="*/ 21 w 374"/>
                <a:gd name="T3" fmla="*/ 43 h 810"/>
                <a:gd name="T4" fmla="*/ 16 w 374"/>
                <a:gd name="T5" fmla="*/ 119 h 810"/>
                <a:gd name="T6" fmla="*/ 11 w 374"/>
                <a:gd name="T7" fmla="*/ 173 h 810"/>
                <a:gd name="T8" fmla="*/ 41 w 374"/>
                <a:gd name="T9" fmla="*/ 194 h 810"/>
                <a:gd name="T10" fmla="*/ 60 w 374"/>
                <a:gd name="T11" fmla="*/ 226 h 810"/>
                <a:gd name="T12" fmla="*/ 70 w 374"/>
                <a:gd name="T13" fmla="*/ 259 h 810"/>
                <a:gd name="T14" fmla="*/ 114 w 374"/>
                <a:gd name="T15" fmla="*/ 361 h 810"/>
                <a:gd name="T16" fmla="*/ 144 w 374"/>
                <a:gd name="T17" fmla="*/ 377 h 810"/>
                <a:gd name="T18" fmla="*/ 173 w 374"/>
                <a:gd name="T19" fmla="*/ 388 h 810"/>
                <a:gd name="T20" fmla="*/ 192 w 374"/>
                <a:gd name="T21" fmla="*/ 421 h 810"/>
                <a:gd name="T22" fmla="*/ 202 w 374"/>
                <a:gd name="T23" fmla="*/ 475 h 810"/>
                <a:gd name="T24" fmla="*/ 197 w 374"/>
                <a:gd name="T25" fmla="*/ 539 h 810"/>
                <a:gd name="T26" fmla="*/ 197 w 374"/>
                <a:gd name="T27" fmla="*/ 626 h 810"/>
                <a:gd name="T28" fmla="*/ 188 w 374"/>
                <a:gd name="T29" fmla="*/ 642 h 810"/>
                <a:gd name="T30" fmla="*/ 178 w 374"/>
                <a:gd name="T31" fmla="*/ 674 h 810"/>
                <a:gd name="T32" fmla="*/ 192 w 374"/>
                <a:gd name="T33" fmla="*/ 728 h 810"/>
                <a:gd name="T34" fmla="*/ 241 w 374"/>
                <a:gd name="T35" fmla="*/ 706 h 810"/>
                <a:gd name="T36" fmla="*/ 285 w 374"/>
                <a:gd name="T37" fmla="*/ 577 h 810"/>
                <a:gd name="T38" fmla="*/ 305 w 374"/>
                <a:gd name="T39" fmla="*/ 491 h 810"/>
                <a:gd name="T40" fmla="*/ 251 w 374"/>
                <a:gd name="T41" fmla="*/ 351 h 810"/>
                <a:gd name="T42" fmla="*/ 197 w 374"/>
                <a:gd name="T43" fmla="*/ 307 h 810"/>
                <a:gd name="T44" fmla="*/ 173 w 374"/>
                <a:gd name="T45" fmla="*/ 286 h 810"/>
                <a:gd name="T46" fmla="*/ 163 w 374"/>
                <a:gd name="T47" fmla="*/ 270 h 810"/>
                <a:gd name="T48" fmla="*/ 148 w 374"/>
                <a:gd name="T49" fmla="*/ 259 h 810"/>
                <a:gd name="T50" fmla="*/ 85 w 374"/>
                <a:gd name="T51" fmla="*/ 173 h 810"/>
                <a:gd name="T52" fmla="*/ 65 w 374"/>
                <a:gd name="T53" fmla="*/ 97 h 810"/>
                <a:gd name="T54" fmla="*/ 55 w 374"/>
                <a:gd name="T55" fmla="*/ 32 h 810"/>
                <a:gd name="T56" fmla="*/ 41 w 374"/>
                <a:gd name="T57" fmla="*/ 0 h 8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74" h="810">
                  <a:moveTo>
                    <a:pt x="50" y="0"/>
                  </a:moveTo>
                  <a:cubicBezTo>
                    <a:pt x="59" y="27"/>
                    <a:pt x="48" y="33"/>
                    <a:pt x="26" y="48"/>
                  </a:cubicBezTo>
                  <a:cubicBezTo>
                    <a:pt x="17" y="85"/>
                    <a:pt x="14" y="91"/>
                    <a:pt x="20" y="132"/>
                  </a:cubicBezTo>
                  <a:cubicBezTo>
                    <a:pt x="16" y="147"/>
                    <a:pt x="0" y="178"/>
                    <a:pt x="14" y="192"/>
                  </a:cubicBezTo>
                  <a:cubicBezTo>
                    <a:pt x="24" y="202"/>
                    <a:pt x="50" y="216"/>
                    <a:pt x="50" y="216"/>
                  </a:cubicBezTo>
                  <a:cubicBezTo>
                    <a:pt x="58" y="228"/>
                    <a:pt x="69" y="238"/>
                    <a:pt x="74" y="252"/>
                  </a:cubicBezTo>
                  <a:cubicBezTo>
                    <a:pt x="78" y="264"/>
                    <a:pt x="86" y="288"/>
                    <a:pt x="86" y="288"/>
                  </a:cubicBezTo>
                  <a:cubicBezTo>
                    <a:pt x="90" y="322"/>
                    <a:pt x="105" y="384"/>
                    <a:pt x="140" y="402"/>
                  </a:cubicBezTo>
                  <a:cubicBezTo>
                    <a:pt x="152" y="408"/>
                    <a:pt x="164" y="415"/>
                    <a:pt x="176" y="420"/>
                  </a:cubicBezTo>
                  <a:cubicBezTo>
                    <a:pt x="188" y="425"/>
                    <a:pt x="212" y="432"/>
                    <a:pt x="212" y="432"/>
                  </a:cubicBezTo>
                  <a:cubicBezTo>
                    <a:pt x="230" y="450"/>
                    <a:pt x="231" y="445"/>
                    <a:pt x="236" y="468"/>
                  </a:cubicBezTo>
                  <a:cubicBezTo>
                    <a:pt x="241" y="488"/>
                    <a:pt x="248" y="528"/>
                    <a:pt x="248" y="528"/>
                  </a:cubicBezTo>
                  <a:cubicBezTo>
                    <a:pt x="239" y="554"/>
                    <a:pt x="249" y="573"/>
                    <a:pt x="242" y="600"/>
                  </a:cubicBezTo>
                  <a:cubicBezTo>
                    <a:pt x="249" y="636"/>
                    <a:pt x="257" y="661"/>
                    <a:pt x="242" y="696"/>
                  </a:cubicBezTo>
                  <a:cubicBezTo>
                    <a:pt x="239" y="703"/>
                    <a:pt x="233" y="707"/>
                    <a:pt x="230" y="714"/>
                  </a:cubicBezTo>
                  <a:cubicBezTo>
                    <a:pt x="225" y="726"/>
                    <a:pt x="218" y="750"/>
                    <a:pt x="218" y="750"/>
                  </a:cubicBezTo>
                  <a:cubicBezTo>
                    <a:pt x="233" y="794"/>
                    <a:pt x="227" y="774"/>
                    <a:pt x="236" y="810"/>
                  </a:cubicBezTo>
                  <a:cubicBezTo>
                    <a:pt x="258" y="803"/>
                    <a:pt x="276" y="799"/>
                    <a:pt x="296" y="786"/>
                  </a:cubicBezTo>
                  <a:cubicBezTo>
                    <a:pt x="313" y="736"/>
                    <a:pt x="334" y="691"/>
                    <a:pt x="350" y="642"/>
                  </a:cubicBezTo>
                  <a:cubicBezTo>
                    <a:pt x="361" y="610"/>
                    <a:pt x="364" y="577"/>
                    <a:pt x="374" y="546"/>
                  </a:cubicBezTo>
                  <a:cubicBezTo>
                    <a:pt x="366" y="496"/>
                    <a:pt x="354" y="421"/>
                    <a:pt x="308" y="390"/>
                  </a:cubicBezTo>
                  <a:cubicBezTo>
                    <a:pt x="290" y="363"/>
                    <a:pt x="268" y="359"/>
                    <a:pt x="242" y="342"/>
                  </a:cubicBezTo>
                  <a:cubicBezTo>
                    <a:pt x="208" y="290"/>
                    <a:pt x="253" y="351"/>
                    <a:pt x="212" y="318"/>
                  </a:cubicBezTo>
                  <a:cubicBezTo>
                    <a:pt x="206" y="313"/>
                    <a:pt x="205" y="305"/>
                    <a:pt x="200" y="300"/>
                  </a:cubicBezTo>
                  <a:cubicBezTo>
                    <a:pt x="195" y="295"/>
                    <a:pt x="188" y="292"/>
                    <a:pt x="182" y="288"/>
                  </a:cubicBezTo>
                  <a:cubicBezTo>
                    <a:pt x="162" y="257"/>
                    <a:pt x="141" y="204"/>
                    <a:pt x="104" y="192"/>
                  </a:cubicBezTo>
                  <a:cubicBezTo>
                    <a:pt x="92" y="157"/>
                    <a:pt x="86" y="150"/>
                    <a:pt x="80" y="108"/>
                  </a:cubicBezTo>
                  <a:cubicBezTo>
                    <a:pt x="76" y="84"/>
                    <a:pt x="68" y="36"/>
                    <a:pt x="68" y="36"/>
                  </a:cubicBezTo>
                  <a:cubicBezTo>
                    <a:pt x="77" y="9"/>
                    <a:pt x="67" y="17"/>
                    <a:pt x="50" y="0"/>
                  </a:cubicBezTo>
                  <a:close/>
                </a:path>
              </a:pathLst>
            </a:cu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40972" name="Text Box 11"/>
            <p:cNvSpPr txBox="1">
              <a:spLocks noChangeArrowheads="1"/>
            </p:cNvSpPr>
            <p:nvPr/>
          </p:nvSpPr>
          <p:spPr bwMode="auto">
            <a:xfrm>
              <a:off x="816" y="2640"/>
              <a:ext cx="704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charset="-128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en-US" b="1">
                  <a:solidFill>
                    <a:schemeClr val="bg1"/>
                  </a:solidFill>
                  <a:latin typeface="Verdana" panose="020B0604030504040204" pitchFamily="34" charset="0"/>
                </a:rPr>
                <a:t>Inca Empire</a:t>
              </a:r>
            </a:p>
          </p:txBody>
        </p:sp>
      </p:grpSp>
      <p:sp>
        <p:nvSpPr>
          <p:cNvPr id="150549" name="Rectangle 21"/>
          <p:cNvSpPr>
            <a:spLocks noGrp="1" noChangeArrowheads="1"/>
          </p:cNvSpPr>
          <p:nvPr>
            <p:ph type="title"/>
          </p:nvPr>
        </p:nvSpPr>
        <p:spPr>
          <a:xfrm>
            <a:off x="357809" y="-7273"/>
            <a:ext cx="11834191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en-US" sz="3200" b="1" dirty="0"/>
              <a:t>Spanish conquistadors ended Aztec and Inca rule and claimed their lands in Mesoamerica and Andean South America.</a:t>
            </a:r>
          </a:p>
        </p:txBody>
      </p:sp>
      <p:sp>
        <p:nvSpPr>
          <p:cNvPr id="150543" name="AutoShape 15"/>
          <p:cNvSpPr>
            <a:spLocks noChangeArrowheads="1"/>
          </p:cNvSpPr>
          <p:nvPr/>
        </p:nvSpPr>
        <p:spPr bwMode="auto">
          <a:xfrm>
            <a:off x="6825849" y="1045138"/>
            <a:ext cx="5221357" cy="3443288"/>
          </a:xfrm>
          <a:prstGeom prst="wedgeEllipseCallout">
            <a:avLst>
              <a:gd name="adj1" fmla="val -34681"/>
              <a:gd name="adj2" fmla="val 6544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In 1492, two major empires in the Americas, the Aztecs and the Inca, ruled many people.</a:t>
            </a:r>
          </a:p>
        </p:txBody>
      </p:sp>
      <p:pic>
        <p:nvPicPr>
          <p:cNvPr id="150555" name="Picture 27" descr="mundo_neutr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648514" y="4597502"/>
            <a:ext cx="1981200" cy="196373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65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0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0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What</a:t>
            </a:r>
            <a:r>
              <a:rPr lang="en-US" dirty="0" smtClean="0"/>
              <a:t> </a:t>
            </a:r>
            <a:r>
              <a:rPr lang="en-US" b="1" i="1" dirty="0" smtClean="0"/>
              <a:t>are 2 themes you notice as you examine these slides? 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3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E8ACFE-7DA4-4028-B3C6-57D04190A022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84003" name="Text Box 35"/>
          <p:cNvSpPr txBox="1">
            <a:spLocks noChangeArrowheads="1"/>
          </p:cNvSpPr>
          <p:nvPr/>
        </p:nvSpPr>
        <p:spPr bwMode="auto">
          <a:xfrm>
            <a:off x="851657" y="229915"/>
            <a:ext cx="886398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4400" b="1" dirty="0" smtClean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The Great Global Convergence!</a:t>
            </a:r>
            <a:endParaRPr lang="en-US" altLang="en-US" sz="4400" b="1" dirty="0">
              <a:solidFill>
                <a:srgbClr val="CD7C1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</p:txBody>
      </p:sp>
      <p:pic>
        <p:nvPicPr>
          <p:cNvPr id="84004" name="Picture 36" descr="earth_ani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005" name="Picture 37" descr="mundo-fro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730" y="3048000"/>
            <a:ext cx="2216860" cy="220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5978525" y="3260725"/>
            <a:ext cx="28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</a:p>
        </p:txBody>
      </p:sp>
      <p:sp>
        <p:nvSpPr>
          <p:cNvPr id="83972" name="AutoShape 4"/>
          <p:cNvSpPr>
            <a:spLocks noChangeArrowheads="1"/>
          </p:cNvSpPr>
          <p:nvPr/>
        </p:nvSpPr>
        <p:spPr bwMode="auto">
          <a:xfrm>
            <a:off x="1522411" y="2005755"/>
            <a:ext cx="3352802" cy="1514773"/>
          </a:xfrm>
          <a:prstGeom prst="wedgeEllipseCallout">
            <a:avLst>
              <a:gd name="adj1" fmla="val 36597"/>
              <a:gd name="adj2" fmla="val 66412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A56A4"/>
                </a:solidFill>
                <a:latin typeface="Arial" panose="020B0604020202020204" pitchFamily="34" charset="0"/>
              </a:rPr>
              <a:t>Welcome to </a:t>
            </a:r>
            <a:br>
              <a:rPr lang="en-US" altLang="en-US" dirty="0">
                <a:solidFill>
                  <a:srgbClr val="0A56A4"/>
                </a:solidFill>
                <a:latin typeface="Arial" panose="020B0604020202020204" pitchFamily="34" charset="0"/>
              </a:rPr>
            </a:br>
            <a:r>
              <a:rPr lang="en-US" altLang="en-US" b="1" dirty="0">
                <a:solidFill>
                  <a:srgbClr val="0A56A4"/>
                </a:solidFill>
                <a:latin typeface="Arial" panose="020B0604020202020204" pitchFamily="34" charset="0"/>
              </a:rPr>
              <a:t>Era </a:t>
            </a:r>
            <a:r>
              <a:rPr lang="en-US" altLang="en-US" b="1" dirty="0" smtClean="0">
                <a:solidFill>
                  <a:srgbClr val="0A56A4"/>
                </a:solidFill>
                <a:latin typeface="Arial" panose="020B0604020202020204" pitchFamily="34" charset="0"/>
              </a:rPr>
              <a:t>2</a:t>
            </a:r>
            <a:r>
              <a:rPr lang="en-US" altLang="en-US" dirty="0" smtClean="0">
                <a:solidFill>
                  <a:srgbClr val="0A56A4"/>
                </a:solidFill>
                <a:latin typeface="Arial" panose="020B0604020202020204" pitchFamily="34" charset="0"/>
              </a:rPr>
              <a:t>!</a:t>
            </a:r>
            <a:endParaRPr lang="en-US" altLang="en-US" dirty="0">
              <a:solidFill>
                <a:srgbClr val="0A56A4"/>
              </a:solidFill>
              <a:latin typeface="Arial" panose="020B0604020202020204" pitchFamily="34" charset="0"/>
            </a:endParaRPr>
          </a:p>
        </p:txBody>
      </p:sp>
      <p:sp>
        <p:nvSpPr>
          <p:cNvPr id="84033" name="AutoShape 65"/>
          <p:cNvSpPr>
            <a:spLocks noChangeArrowheads="1"/>
          </p:cNvSpPr>
          <p:nvPr/>
        </p:nvSpPr>
        <p:spPr bwMode="auto">
          <a:xfrm>
            <a:off x="6553200" y="1470991"/>
            <a:ext cx="4439478" cy="2207240"/>
          </a:xfrm>
          <a:prstGeom prst="wedgeEllipseCallout">
            <a:avLst>
              <a:gd name="adj1" fmla="val -44987"/>
              <a:gd name="adj2" fmla="val 74744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rgbClr val="0A56A4"/>
                </a:solidFill>
                <a:latin typeface="Arial" panose="020B0604020202020204" pitchFamily="34" charset="0"/>
              </a:rPr>
              <a:t>Era </a:t>
            </a:r>
            <a:r>
              <a:rPr lang="en-US" altLang="en-US" dirty="0" smtClean="0">
                <a:solidFill>
                  <a:srgbClr val="0A56A4"/>
                </a:solidFill>
                <a:latin typeface="Arial" panose="020B0604020202020204" pitchFamily="34" charset="0"/>
              </a:rPr>
              <a:t>2 </a:t>
            </a:r>
            <a:r>
              <a:rPr lang="en-US" altLang="en-US" dirty="0">
                <a:solidFill>
                  <a:srgbClr val="0A56A4"/>
                </a:solidFill>
                <a:latin typeface="Arial" panose="020B0604020202020204" pitchFamily="34" charset="0"/>
              </a:rPr>
              <a:t>lasted from </a:t>
            </a:r>
            <a:r>
              <a:rPr lang="en-US" altLang="en-US" b="1" dirty="0" smtClean="0">
                <a:solidFill>
                  <a:srgbClr val="0A56A4"/>
                </a:solidFill>
                <a:latin typeface="Arial" panose="020B0604020202020204" pitchFamily="34" charset="0"/>
              </a:rPr>
              <a:t>1400 CE –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0A56A4"/>
                </a:solidFill>
                <a:latin typeface="Arial" panose="020B0604020202020204" pitchFamily="34" charset="0"/>
              </a:rPr>
              <a:t>late 1700s CE</a:t>
            </a:r>
            <a:endParaRPr lang="en-US" altLang="en-US" b="1" dirty="0">
              <a:solidFill>
                <a:srgbClr val="0A56A4"/>
              </a:solidFill>
              <a:latin typeface="Arial" panose="020B0604020202020204" pitchFamily="34" charset="0"/>
            </a:endParaRPr>
          </a:p>
        </p:txBody>
      </p:sp>
      <p:sp>
        <p:nvSpPr>
          <p:cNvPr id="17417" name="Line 67"/>
          <p:cNvSpPr>
            <a:spLocks noChangeShapeType="1"/>
          </p:cNvSpPr>
          <p:nvPr/>
        </p:nvSpPr>
        <p:spPr bwMode="auto">
          <a:xfrm flipH="1">
            <a:off x="10287000" y="5715000"/>
            <a:ext cx="1588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418" name="Group 92"/>
          <p:cNvGrpSpPr>
            <a:grpSpLocks/>
          </p:cNvGrpSpPr>
          <p:nvPr/>
        </p:nvGrpSpPr>
        <p:grpSpPr bwMode="auto">
          <a:xfrm>
            <a:off x="3810000" y="5715000"/>
            <a:ext cx="3659188" cy="457200"/>
            <a:chOff x="1440" y="3600"/>
            <a:chExt cx="2305" cy="288"/>
          </a:xfrm>
        </p:grpSpPr>
        <p:sp>
          <p:nvSpPr>
            <p:cNvPr id="17447" name="Line 27"/>
            <p:cNvSpPr>
              <a:spLocks noChangeShapeType="1"/>
            </p:cNvSpPr>
            <p:nvPr/>
          </p:nvSpPr>
          <p:spPr bwMode="auto">
            <a:xfrm flipH="1">
              <a:off x="1440" y="360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8" name="Line 23"/>
            <p:cNvSpPr>
              <a:spLocks noChangeShapeType="1"/>
            </p:cNvSpPr>
            <p:nvPr/>
          </p:nvSpPr>
          <p:spPr bwMode="auto">
            <a:xfrm flipH="1">
              <a:off x="3744" y="3600"/>
              <a:ext cx="1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20" name="Group 94"/>
          <p:cNvGrpSpPr>
            <a:grpSpLocks/>
          </p:cNvGrpSpPr>
          <p:nvPr/>
        </p:nvGrpSpPr>
        <p:grpSpPr bwMode="auto">
          <a:xfrm>
            <a:off x="1751012" y="4882192"/>
            <a:ext cx="8535988" cy="1525588"/>
            <a:chOff x="144" y="3071"/>
            <a:chExt cx="5377" cy="961"/>
          </a:xfrm>
        </p:grpSpPr>
        <p:sp>
          <p:nvSpPr>
            <p:cNvPr id="17421" name="Rectangle 8"/>
            <p:cNvSpPr>
              <a:spLocks noChangeArrowheads="1"/>
            </p:cNvSpPr>
            <p:nvPr/>
          </p:nvSpPr>
          <p:spPr bwMode="auto">
            <a:xfrm>
              <a:off x="4896" y="3600"/>
              <a:ext cx="624" cy="240"/>
            </a:xfrm>
            <a:prstGeom prst="rect">
              <a:avLst/>
            </a:prstGeom>
            <a:solidFill>
              <a:srgbClr val="CB7D1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rPr>
                <a:t>Big Era 2</a:t>
              </a:r>
            </a:p>
          </p:txBody>
        </p:sp>
        <p:grpSp>
          <p:nvGrpSpPr>
            <p:cNvPr id="17422" name="Group 78"/>
            <p:cNvGrpSpPr>
              <a:grpSpLocks/>
            </p:cNvGrpSpPr>
            <p:nvPr/>
          </p:nvGrpSpPr>
          <p:grpSpPr bwMode="auto">
            <a:xfrm>
              <a:off x="144" y="3071"/>
              <a:ext cx="5377" cy="961"/>
              <a:chOff x="144" y="3071"/>
              <a:chExt cx="5377" cy="961"/>
            </a:xfrm>
          </p:grpSpPr>
          <p:sp>
            <p:nvSpPr>
              <p:cNvPr id="17423" name="Text Box 79"/>
              <p:cNvSpPr txBox="1">
                <a:spLocks noChangeArrowheads="1"/>
              </p:cNvSpPr>
              <p:nvPr/>
            </p:nvSpPr>
            <p:spPr bwMode="auto">
              <a:xfrm>
                <a:off x="672" y="3600"/>
                <a:ext cx="768" cy="242"/>
              </a:xfrm>
              <a:prstGeom prst="rect">
                <a:avLst/>
              </a:prstGeom>
              <a:solidFill>
                <a:srgbClr val="A5BE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4" name="AutoShape 81"/>
              <p:cNvSpPr>
                <a:spLocks/>
              </p:cNvSpPr>
              <p:nvPr/>
            </p:nvSpPr>
            <p:spPr bwMode="auto">
              <a:xfrm rot="5400000">
                <a:off x="4992" y="3023"/>
                <a:ext cx="480" cy="576"/>
              </a:xfrm>
              <a:prstGeom prst="leftBrace">
                <a:avLst>
                  <a:gd name="adj1" fmla="val 10000"/>
                  <a:gd name="adj2" fmla="val 50000"/>
                </a:avLst>
              </a:prstGeom>
              <a:noFill/>
              <a:ln w="38100">
                <a:solidFill>
                  <a:srgbClr val="80804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5" name="Text Box 82"/>
              <p:cNvSpPr txBox="1">
                <a:spLocks noChangeArrowheads="1"/>
              </p:cNvSpPr>
              <p:nvPr/>
            </p:nvSpPr>
            <p:spPr bwMode="auto">
              <a:xfrm>
                <a:off x="1440" y="3600"/>
                <a:ext cx="2304" cy="240"/>
              </a:xfrm>
              <a:prstGeom prst="rect">
                <a:avLst/>
              </a:prstGeom>
              <a:solidFill>
                <a:srgbClr val="CB7D1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 b="1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6" name="Text Box 83"/>
              <p:cNvSpPr txBox="1">
                <a:spLocks noChangeArrowheads="1"/>
              </p:cNvSpPr>
              <p:nvPr/>
            </p:nvSpPr>
            <p:spPr bwMode="auto">
              <a:xfrm flipH="1">
                <a:off x="4320" y="3600"/>
                <a:ext cx="624" cy="240"/>
              </a:xfrm>
              <a:prstGeom prst="rect">
                <a:avLst/>
              </a:prstGeom>
              <a:solidFill>
                <a:srgbClr val="A5BE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>
                    <a:solidFill>
                      <a:schemeClr val="tx1"/>
                    </a:solidFill>
                    <a:latin typeface="Arial" panose="020B0604020202020204" pitchFamily="34" charset="0"/>
                  </a:rPr>
                  <a:t>Big Era 1</a:t>
                </a:r>
                <a:endParaRPr lang="en-US" altLang="en-US" sz="14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7" name="Text Box 84"/>
              <p:cNvSpPr txBox="1">
                <a:spLocks noChangeArrowheads="1"/>
              </p:cNvSpPr>
              <p:nvPr/>
            </p:nvSpPr>
            <p:spPr bwMode="auto">
              <a:xfrm>
                <a:off x="3744" y="3600"/>
                <a:ext cx="624" cy="240"/>
              </a:xfrm>
              <a:prstGeom prst="rect">
                <a:avLst/>
              </a:prstGeom>
              <a:solidFill>
                <a:srgbClr val="33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428" name="AutoShape 85"/>
              <p:cNvSpPr>
                <a:spLocks noChangeArrowheads="1"/>
              </p:cNvSpPr>
              <p:nvPr/>
            </p:nvSpPr>
            <p:spPr bwMode="auto">
              <a:xfrm rot="-5400000">
                <a:off x="216" y="3432"/>
                <a:ext cx="384" cy="528"/>
              </a:xfrm>
              <a:prstGeom prst="triangle">
                <a:avLst>
                  <a:gd name="adj" fmla="val 50000"/>
                </a:avLst>
              </a:prstGeom>
              <a:solidFill>
                <a:srgbClr val="A5BE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n-US" sz="1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29" name="Text Box 87"/>
              <p:cNvSpPr txBox="1">
                <a:spLocks noChangeArrowheads="1"/>
              </p:cNvSpPr>
              <p:nvPr/>
            </p:nvSpPr>
            <p:spPr bwMode="auto">
              <a:xfrm>
                <a:off x="1248" y="3888"/>
                <a:ext cx="57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solidFill>
                      <a:schemeClr val="tx1"/>
                    </a:solidFill>
                  </a:rPr>
                  <a:t>10,000 BCE</a:t>
                </a:r>
              </a:p>
            </p:txBody>
          </p:sp>
          <p:sp>
            <p:nvSpPr>
              <p:cNvPr id="17430" name="Text Box 88"/>
              <p:cNvSpPr txBox="1">
                <a:spLocks noChangeArrowheads="1"/>
              </p:cNvSpPr>
              <p:nvPr/>
            </p:nvSpPr>
            <p:spPr bwMode="auto">
              <a:xfrm>
                <a:off x="3456" y="3888"/>
                <a:ext cx="576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CC9900"/>
                    </a:solidFill>
                    <a:latin typeface="Verdan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600" b="1" dirty="0">
                    <a:solidFill>
                      <a:schemeClr val="tx1"/>
                    </a:solidFill>
                  </a:rPr>
                  <a:t>1000 BCE</a:t>
                </a:r>
              </a:p>
            </p:txBody>
          </p:sp>
          <p:sp>
            <p:nvSpPr>
              <p:cNvPr id="17431" name="Line 89"/>
              <p:cNvSpPr>
                <a:spLocks noChangeShapeType="1"/>
              </p:cNvSpPr>
              <p:nvPr/>
            </p:nvSpPr>
            <p:spPr bwMode="auto">
              <a:xfrm flipH="1">
                <a:off x="5520" y="3600"/>
                <a:ext cx="1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2" name="Line 90"/>
              <p:cNvSpPr>
                <a:spLocks noChangeShapeType="1"/>
              </p:cNvSpPr>
              <p:nvPr/>
            </p:nvSpPr>
            <p:spPr bwMode="auto">
              <a:xfrm flipH="1">
                <a:off x="1440" y="3600"/>
                <a:ext cx="0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3" name="Line 91"/>
              <p:cNvSpPr>
                <a:spLocks noChangeShapeType="1"/>
              </p:cNvSpPr>
              <p:nvPr/>
            </p:nvSpPr>
            <p:spPr bwMode="auto">
              <a:xfrm flipH="1">
                <a:off x="3744" y="3600"/>
                <a:ext cx="1" cy="2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8610601" y="4335690"/>
            <a:ext cx="2938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1400-late 1700s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5149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4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40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4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4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animBg="1"/>
      <p:bldP spid="84033" grpId="0" animBg="1"/>
      <p:bldP spid="8403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2278D4-256E-4B26-BC94-0E3E9EA6E2BA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894522" y="152400"/>
            <a:ext cx="9773477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4800" b="1" dirty="0">
                <a:solidFill>
                  <a:srgbClr val="FFC000"/>
                </a:solidFill>
              </a:rPr>
              <a:t>What was global convergence?</a:t>
            </a:r>
          </a:p>
        </p:txBody>
      </p:sp>
      <p:pic>
        <p:nvPicPr>
          <p:cNvPr id="318467" name="Picture 3" descr="mundo-front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81201" y="3962400"/>
            <a:ext cx="2219325" cy="2209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318468" name="AutoShape 4"/>
          <p:cNvSpPr>
            <a:spLocks noChangeArrowheads="1"/>
          </p:cNvSpPr>
          <p:nvPr/>
        </p:nvSpPr>
        <p:spPr bwMode="auto">
          <a:xfrm>
            <a:off x="1752600" y="1219200"/>
            <a:ext cx="3048000" cy="2133600"/>
          </a:xfrm>
          <a:prstGeom prst="wedgeEllipseCallout">
            <a:avLst>
              <a:gd name="adj1" fmla="val -11616"/>
              <a:gd name="adj2" fmla="val 76264"/>
            </a:avLst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336699"/>
                </a:solidFill>
                <a:latin typeface="Verdana" panose="020B0604030504040204" pitchFamily="34" charset="0"/>
              </a:rPr>
              <a:t>Converge means to </a:t>
            </a:r>
            <a:r>
              <a:rPr lang="en-US" altLang="en-US" sz="2400" b="1" u="sng">
                <a:solidFill>
                  <a:srgbClr val="336699"/>
                </a:solidFill>
                <a:latin typeface="Verdana" panose="020B0604030504040204" pitchFamily="34" charset="0"/>
              </a:rPr>
              <a:t>come together</a:t>
            </a:r>
            <a:r>
              <a:rPr lang="en-US" altLang="en-US" sz="2400" b="1">
                <a:solidFill>
                  <a:srgbClr val="336699"/>
                </a:solidFill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318469" name="AutoShape 5"/>
          <p:cNvSpPr>
            <a:spLocks noChangeArrowheads="1"/>
          </p:cNvSpPr>
          <p:nvPr/>
        </p:nvSpPr>
        <p:spPr bwMode="auto">
          <a:xfrm>
            <a:off x="4876800" y="1143000"/>
            <a:ext cx="5562600" cy="4191000"/>
          </a:xfrm>
          <a:prstGeom prst="wedgeEllipseCallout">
            <a:avLst>
              <a:gd name="adj1" fmla="val -60704"/>
              <a:gd name="adj2" fmla="val 50796"/>
            </a:avLst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336699"/>
                </a:solidFill>
              </a:rPr>
              <a:t>Change accelerated when people, resources, and ideas from the whole world came together.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336699"/>
                </a:solidFill>
              </a:rPr>
              <a:t>That made the world more like we know it today—more modern!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318470" name="AutoShape 6"/>
          <p:cNvSpPr>
            <a:spLocks noChangeArrowheads="1"/>
          </p:cNvSpPr>
          <p:nvPr/>
        </p:nvSpPr>
        <p:spPr bwMode="auto">
          <a:xfrm>
            <a:off x="4038600" y="5334000"/>
            <a:ext cx="4724400" cy="1322388"/>
          </a:xfrm>
          <a:prstGeom prst="wedgeEllipseCallout">
            <a:avLst>
              <a:gd name="adj1" fmla="val -48824"/>
              <a:gd name="adj2" fmla="val -33912"/>
            </a:avLst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336699"/>
                </a:solidFill>
                <a:latin typeface="Verdana" panose="020B0604030504040204" pitchFamily="34" charset="0"/>
              </a:rPr>
              <a:t>Accelerate means to </a:t>
            </a:r>
            <a:r>
              <a:rPr lang="en-US" altLang="en-US" sz="2400" b="1" u="sng">
                <a:solidFill>
                  <a:srgbClr val="336699"/>
                </a:solidFill>
                <a:latin typeface="Verdana" panose="020B0604030504040204" pitchFamily="34" charset="0"/>
              </a:rPr>
              <a:t>speed up.</a:t>
            </a:r>
          </a:p>
        </p:txBody>
      </p:sp>
    </p:spTree>
    <p:extLst>
      <p:ext uri="{BB962C8B-B14F-4D97-AF65-F5344CB8AC3E}">
        <p14:creationId xmlns:p14="http://schemas.microsoft.com/office/powerpoint/2010/main" val="351286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8" grpId="0" animBg="1"/>
      <p:bldP spid="318469" grpId="0" animBg="1"/>
      <p:bldP spid="3184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26D6E7-7803-4F9B-99BC-A6B7BE5F3598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180" y="1733550"/>
            <a:ext cx="8189020" cy="489585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3400" b="1" dirty="0">
                <a:solidFill>
                  <a:srgbClr val="336699"/>
                </a:solidFill>
              </a:rPr>
              <a:t>Scholars translated books, taught others, and worked to gain knowledge.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3400" b="1" dirty="0">
                <a:solidFill>
                  <a:srgbClr val="336699"/>
                </a:solidFill>
              </a:rPr>
              <a:t>Trade introduced people to new products, increasing the demand for luxuries.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3400" b="1" dirty="0">
                <a:solidFill>
                  <a:srgbClr val="336699"/>
                </a:solidFill>
              </a:rPr>
              <a:t>Money moved across countryside and continents in exchange for goods.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en-US" sz="3400" b="1" dirty="0">
                <a:solidFill>
                  <a:srgbClr val="336699"/>
                </a:solidFill>
              </a:rPr>
              <a:t>Religious ideas were hotly debated, and missionaries spread religions to new lands</a:t>
            </a:r>
            <a:r>
              <a:rPr lang="en-US" altLang="en-US" sz="3400" b="1" dirty="0" smtClean="0">
                <a:solidFill>
                  <a:srgbClr val="336699"/>
                </a:solidFill>
              </a:rPr>
              <a:t>.</a:t>
            </a:r>
            <a:endParaRPr lang="en-US" altLang="en-US" sz="3400" b="1" dirty="0">
              <a:solidFill>
                <a:srgbClr val="336699"/>
              </a:solidFill>
            </a:endParaRPr>
          </a:p>
        </p:txBody>
      </p:sp>
      <p:sp>
        <p:nvSpPr>
          <p:cNvPr id="173060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417443" y="228601"/>
            <a:ext cx="10774018" cy="1187449"/>
          </a:xfrm>
        </p:spPr>
        <p:txBody>
          <a:bodyPr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3600" b="1" dirty="0"/>
              <a:t>Exchanges that began in </a:t>
            </a:r>
            <a:r>
              <a:rPr lang="en-US" altLang="en-US" sz="3600" b="1" dirty="0" err="1"/>
              <a:t>Afroeurasia</a:t>
            </a:r>
            <a:r>
              <a:rPr lang="en-US" altLang="en-US" sz="3600" b="1" dirty="0"/>
              <a:t> during </a:t>
            </a:r>
            <a:r>
              <a:rPr lang="en-US" altLang="en-US" sz="3600" b="1" dirty="0" smtClean="0"/>
              <a:t>Era 1 continued </a:t>
            </a:r>
            <a:r>
              <a:rPr lang="en-US" altLang="en-US" sz="3600" b="1" dirty="0"/>
              <a:t>to bring about change.</a:t>
            </a:r>
          </a:p>
        </p:txBody>
      </p:sp>
      <p:grpSp>
        <p:nvGrpSpPr>
          <p:cNvPr id="24581" name="Group 12"/>
          <p:cNvGrpSpPr>
            <a:grpSpLocks/>
          </p:cNvGrpSpPr>
          <p:nvPr/>
        </p:nvGrpSpPr>
        <p:grpSpPr bwMode="auto">
          <a:xfrm>
            <a:off x="238540" y="2200275"/>
            <a:ext cx="11628782" cy="3962400"/>
            <a:chOff x="212" y="1200"/>
            <a:chExt cx="5496" cy="2496"/>
          </a:xfrm>
        </p:grpSpPr>
        <p:pic>
          <p:nvPicPr>
            <p:cNvPr id="24582" name="Picture 5" descr="doublo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2208"/>
              <a:ext cx="71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4" name="Picture 7" descr="praying buddhis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6" y="2640"/>
              <a:ext cx="552" cy="1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5" name="Picture 8" descr="book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" y="1200"/>
              <a:ext cx="768" cy="6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6" name="Picture 9" descr="tulip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" y="1584"/>
              <a:ext cx="556" cy="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996393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/>
      <p:bldP spid="1730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8768" y="152400"/>
            <a:ext cx="11737457" cy="111442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3600" b="1" dirty="0"/>
              <a:t>Sciences, philosophy, and the arts flowered in Europe after 1400.</a:t>
            </a:r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90191" y="1621322"/>
            <a:ext cx="8481392" cy="1658591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3200" dirty="0">
                <a:solidFill>
                  <a:srgbClr val="CD9933"/>
                </a:solidFill>
              </a:rPr>
              <a:t>  </a:t>
            </a:r>
            <a:r>
              <a:rPr lang="ja-JP" altLang="en-US" sz="3200" b="1" dirty="0">
                <a:solidFill>
                  <a:srgbClr val="336699"/>
                </a:solidFill>
              </a:rPr>
              <a:t>“</a:t>
            </a:r>
            <a:r>
              <a:rPr lang="en-US" altLang="ja-JP" sz="3200" b="1" dirty="0">
                <a:solidFill>
                  <a:srgbClr val="336699"/>
                </a:solidFill>
              </a:rPr>
              <a:t>Knowledge of the Ancients</a:t>
            </a:r>
            <a:r>
              <a:rPr lang="ja-JP" altLang="en-US" sz="3200" b="1" dirty="0">
                <a:solidFill>
                  <a:srgbClr val="336699"/>
                </a:solidFill>
              </a:rPr>
              <a:t>”</a:t>
            </a:r>
            <a:r>
              <a:rPr lang="en-US" altLang="ja-JP" sz="3200" b="1" dirty="0">
                <a:solidFill>
                  <a:srgbClr val="336699"/>
                </a:solidFill>
              </a:rPr>
              <a:t> entered Europe during the 12</a:t>
            </a:r>
            <a:r>
              <a:rPr lang="en-US" altLang="ja-JP" sz="3200" b="1" baseline="30000" dirty="0">
                <a:solidFill>
                  <a:srgbClr val="336699"/>
                </a:solidFill>
              </a:rPr>
              <a:t>th</a:t>
            </a:r>
            <a:r>
              <a:rPr lang="en-US" altLang="ja-JP" sz="3200" b="1" dirty="0">
                <a:solidFill>
                  <a:srgbClr val="336699"/>
                </a:solidFill>
              </a:rPr>
              <a:t> century. Its origins were Greek, Arabic, Chinese, and Indian. It contained all natural sciences, math, applied sciences, and philosophy. </a:t>
            </a:r>
            <a:endParaRPr lang="en-US" altLang="en-US" sz="3200" b="1" dirty="0">
              <a:solidFill>
                <a:srgbClr val="336699"/>
              </a:solidFill>
            </a:endParaRPr>
          </a:p>
        </p:txBody>
      </p:sp>
      <p:pic>
        <p:nvPicPr>
          <p:cNvPr id="174089" name="Picture 9" descr="chartres window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08768" y="1427923"/>
            <a:ext cx="2100263" cy="5257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26630" name="Picture 18" descr="TRANSL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287" y="3611219"/>
            <a:ext cx="29083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9" name="Rectangle 19"/>
          <p:cNvSpPr>
            <a:spLocks noChangeArrowheads="1"/>
          </p:cNvSpPr>
          <p:nvPr/>
        </p:nvSpPr>
        <p:spPr bwMode="auto">
          <a:xfrm>
            <a:off x="8086587" y="3962401"/>
            <a:ext cx="3084996" cy="208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b="1" dirty="0">
                <a:solidFill>
                  <a:srgbClr val="808040"/>
                </a:solidFill>
                <a:latin typeface="Verdana" panose="020B0604030504040204" pitchFamily="34" charset="0"/>
              </a:rPr>
              <a:t>Scholars flocked to Spain in the 1100s to translate books from Arabic to Latin.</a:t>
            </a:r>
          </a:p>
        </p:txBody>
      </p:sp>
    </p:spTree>
    <p:extLst>
      <p:ext uri="{BB962C8B-B14F-4D97-AF65-F5344CB8AC3E}">
        <p14:creationId xmlns:p14="http://schemas.microsoft.com/office/powerpoint/2010/main" val="1599317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29E7B8B-C3BB-41D6-BB42-2D73EA39922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783" y="0"/>
            <a:ext cx="11787807" cy="126523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en-US" sz="3000" b="1" dirty="0"/>
              <a:t>Printing technology spread from China to Europe. European and Korean artisans invented printing with moveable metal type at about the same time.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11789" y="1520342"/>
            <a:ext cx="4648200" cy="160020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ct val="30000"/>
              </a:spcBef>
              <a:buNone/>
              <a:defRPr/>
            </a:pPr>
            <a:r>
              <a:rPr lang="en-US" altLang="en-US" sz="3000" b="1" dirty="0">
                <a:solidFill>
                  <a:srgbClr val="336699"/>
                </a:solidFill>
              </a:rPr>
              <a:t>Gutenberg</a:t>
            </a:r>
            <a:r>
              <a:rPr lang="ja-JP" altLang="en-US" sz="3000" b="1" dirty="0">
                <a:solidFill>
                  <a:srgbClr val="336699"/>
                </a:solidFill>
              </a:rPr>
              <a:t>’</a:t>
            </a:r>
            <a:r>
              <a:rPr lang="en-US" altLang="ja-JP" sz="3000" b="1" dirty="0">
                <a:solidFill>
                  <a:srgbClr val="336699"/>
                </a:solidFill>
              </a:rPr>
              <a:t>s printing press with moveable type could reproduce pages quickly, adding woodcut illustrations.</a:t>
            </a:r>
            <a:endParaRPr lang="en-US" altLang="en-US" sz="3000" b="1" dirty="0">
              <a:solidFill>
                <a:srgbClr val="336699"/>
              </a:solidFill>
            </a:endParaRPr>
          </a:p>
        </p:txBody>
      </p:sp>
      <p:pic>
        <p:nvPicPr>
          <p:cNvPr id="175108" name="Picture 4" descr="papermk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9848988" y="1529419"/>
            <a:ext cx="2165350" cy="2819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  <p:pic>
        <p:nvPicPr>
          <p:cNvPr id="175114" name="Picture 10" descr="prtng_press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4" y="1318419"/>
            <a:ext cx="20732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8" name="Picture 14" descr="librarian w-glass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" y="4071730"/>
            <a:ext cx="22875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6093653" y="2892590"/>
            <a:ext cx="389751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By the time he invented his printing press,  papermaking had spread to Europe.</a:t>
            </a:r>
          </a:p>
        </p:txBody>
      </p:sp>
      <p:sp>
        <p:nvSpPr>
          <p:cNvPr id="175117" name="Text Box 13"/>
          <p:cNvSpPr txBox="1">
            <a:spLocks noChangeArrowheads="1"/>
          </p:cNvSpPr>
          <p:nvPr/>
        </p:nvSpPr>
        <p:spPr bwMode="auto">
          <a:xfrm>
            <a:off x="2895599" y="4969252"/>
            <a:ext cx="6009861" cy="147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en-US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In the first century of   printing, thousands of books were sold and added to Europe</a:t>
            </a:r>
            <a:r>
              <a:rPr lang="ja-JP" altLang="en-US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’</a:t>
            </a:r>
            <a:r>
              <a:rPr lang="en-US" altLang="ja-JP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s growing libraries.</a:t>
            </a:r>
            <a:endParaRPr lang="en-US" altLang="en-US" sz="20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6947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5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5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5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/>
      <p:bldP spid="175116" grpId="0"/>
      <p:bldP spid="175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E7774BF-841B-4557-A988-8F83FD565E2A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16835" y="152400"/>
            <a:ext cx="10595113" cy="9906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en-US" b="1" dirty="0"/>
              <a:t>Religious </a:t>
            </a:r>
            <a:r>
              <a:rPr lang="en-US" altLang="en-US" b="1" dirty="0" smtClean="0"/>
              <a:t>ideas </a:t>
            </a:r>
            <a:r>
              <a:rPr lang="en-US" altLang="en-US" b="1" dirty="0"/>
              <a:t>changed with the times</a:t>
            </a:r>
          </a:p>
        </p:txBody>
      </p:sp>
      <p:pic>
        <p:nvPicPr>
          <p:cNvPr id="32773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100F0B"/>
              </a:clrFrom>
              <a:clrTo>
                <a:srgbClr val="100F0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4" y="1401645"/>
            <a:ext cx="3278933" cy="266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31" name="Text Box 11"/>
          <p:cNvSpPr txBox="1">
            <a:spLocks noChangeArrowheads="1"/>
          </p:cNvSpPr>
          <p:nvPr/>
        </p:nvSpPr>
        <p:spPr bwMode="auto">
          <a:xfrm>
            <a:off x="4262906" y="1188719"/>
            <a:ext cx="7412259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Martin Luther challenged the Catholic </a:t>
            </a:r>
            <a:r>
              <a:rPr lang="en-US" altLang="en-US" sz="28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Church</a:t>
            </a:r>
            <a:r>
              <a:rPr lang="en-US" altLang="ja-JP" sz="2800" b="1" dirty="0" smtClean="0">
                <a:solidFill>
                  <a:srgbClr val="336699"/>
                </a:solidFill>
                <a:latin typeface="Verdana" panose="020B0604030504040204" pitchFamily="34" charset="0"/>
              </a:rPr>
              <a:t> and </a:t>
            </a:r>
            <a:r>
              <a:rPr lang="en-US" altLang="ja-JP" sz="2800" b="1" dirty="0">
                <a:solidFill>
                  <a:srgbClr val="336699"/>
                </a:solidFill>
                <a:latin typeface="Verdana" panose="020B0604030504040204" pitchFamily="34" charset="0"/>
              </a:rPr>
              <a:t>brought on the Protestant Reformation after 1517. He translated the Bible into German. </a:t>
            </a:r>
          </a:p>
        </p:txBody>
      </p:sp>
      <p:sp>
        <p:nvSpPr>
          <p:cNvPr id="286751" name="Text Box 31"/>
          <p:cNvSpPr txBox="1">
            <a:spLocks noChangeArrowheads="1"/>
          </p:cNvSpPr>
          <p:nvPr/>
        </p:nvSpPr>
        <p:spPr bwMode="auto">
          <a:xfrm>
            <a:off x="250135" y="4283718"/>
            <a:ext cx="4168429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28650" algn="l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336699"/>
                </a:solidFill>
                <a:latin typeface="Verdana" charset="0"/>
              </a:rPr>
              <a:t>Neo-Confucian doctrines were challenged by Wang Yangming (</a:t>
            </a:r>
            <a:r>
              <a:rPr lang="en-US" sz="2800" b="1" dirty="0" smtClean="0">
                <a:solidFill>
                  <a:srgbClr val="336699"/>
                </a:solidFill>
                <a:latin typeface="Verdana" charset="0"/>
              </a:rPr>
              <a:t>1472-1529).</a:t>
            </a:r>
            <a:endParaRPr lang="en-US" sz="2800" b="1" dirty="0">
              <a:solidFill>
                <a:srgbClr val="336699"/>
              </a:solidFill>
              <a:latin typeface="Verdana" charset="0"/>
            </a:endParaRPr>
          </a:p>
        </p:txBody>
      </p:sp>
      <p:pic>
        <p:nvPicPr>
          <p:cNvPr id="3277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217" y="3293058"/>
            <a:ext cx="4857287" cy="31348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8" name="Picture 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563" y="3650247"/>
            <a:ext cx="2057815" cy="26647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5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D0B0D7-FAE3-44A1-BF5D-B913DAFB822D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title"/>
          </p:nvPr>
        </p:nvSpPr>
        <p:spPr>
          <a:xfrm>
            <a:off x="-773694" y="66699"/>
            <a:ext cx="11384924" cy="1426761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Asian </a:t>
            </a:r>
            <a:r>
              <a:rPr lang="en-US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sea voyages continued </a:t>
            </a:r>
            <a:br>
              <a:rPr lang="en-US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(political &amp; commercial reasons)</a:t>
            </a:r>
            <a:endParaRPr lang="en-US" altLang="en-US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5612198" y="5067740"/>
            <a:ext cx="4770482" cy="147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Zheng He, </a:t>
            </a:r>
            <a:r>
              <a:rPr lang="en-US" sz="2800" b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Ming China admiral, </a:t>
            </a:r>
            <a:r>
              <a:rPr lang="en-US" sz="2800" b="1" dirty="0">
                <a:solidFill>
                  <a:srgbClr val="33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made seven voyages around the Indian Ocean.</a:t>
            </a:r>
            <a:endParaRPr lang="en-US" sz="2800" b="1" dirty="0">
              <a:solidFill>
                <a:srgbClr val="336699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167425" y="1828800"/>
            <a:ext cx="6309575" cy="108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3366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Indian Ocean trade routes attracted merchants as they had for centuries.</a:t>
            </a:r>
            <a:endParaRPr lang="en-US" sz="2400" b="1" dirty="0">
              <a:solidFill>
                <a:srgbClr val="336699"/>
              </a:solidFill>
              <a:latin typeface="Verdana" charset="0"/>
              <a:ea typeface="ＭＳ Ｐゴシック" charset="0"/>
            </a:endParaRPr>
          </a:p>
        </p:txBody>
      </p:sp>
      <p:pic>
        <p:nvPicPr>
          <p:cNvPr id="34824" name="Picture 10" descr="malay sh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5" y="3061652"/>
            <a:ext cx="5229884" cy="32946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579583"/>
            <a:ext cx="3305326" cy="4219801"/>
          </a:xfrm>
        </p:spPr>
      </p:pic>
      <p:sp>
        <p:nvSpPr>
          <p:cNvPr id="3" name="AutoShape 2" descr="data:image/jpeg;base64,/9j/4AAQSkZJRgABAQAAAQABAAD/2wCEAAkGBxQTEhQUExQWFhUXGB0aGBgXGBwbHRwZHxgaFxgXGhwcHCggHR4nHBgcITEhJSkrLi4uGB8zODMsNygtMCsBCgoKDg0OGxAQGywmHyQvLCwsLCwsLCwsLCwsLCwsLCwsLCwsLCwsLCwsLCwsLCwsLCwsLCwsLCwsLCwsLCwsLP/AABEIAP4AxwMBIgACEQEDEQH/xAAbAAABBQEBAAAAAAAAAAAAAAAEAQIDBQYAB//EAD0QAAIBAwIEBAMFBwMEAwEAAAECEQADIRIxBCJBUQUTYXEygZEGI0KhsRQzUmLB0fAkovEHFYKSQ3Lhk//EABoBAAIDAQEAAAAAAAAAAAAAAAECAAMEBQb/xAArEQACAgEEAgEDAwUBAAAAAAAAAQIRAwQSITETQVEiYXEywfAUI0KBkQX/2gAMAwEAAhEDEQA/ANLopyrRJWkFr0rQmYHEhAp2n8ql8unBKNi7SMpSaam00qsOlDcPHG2QqtLoqcRSVNw3ifwQha4JU9LQ3AUAJ3puae6DUB/k0T5Y7UnZrUlFIi4epiahRINTrRGtDSwFcD6RTd2qYCjYXSIwKXTTmx70pWoI2CcRbGT1qAmaKvCajNuiinL2BstOUGiVtUi296hXyDKp70ly0aKiuNSwqF9lc9uN66jmQHpXVNxPEFzXa66KeFoURxkhmqnzXBIpYqApiMJpiCMVNFdoqDxk0Rif+aUipCtdoqDeRkdLNOKV3l1BSNLcmT71LorkWKA4nibq3rdsG3FzzCDoY6QglfxiSZztVM5S3Ui6KTVsPNumNZmM0Bw3ih1slxf/AJxZVlACyyKVBltW5OQO1TcD4tbutpTVkMQYwQraTseXOwMSM0rlNDR2+g0JSxVaviJY3yCltLLFJdS0sFBZmhhpXMdepxXXfG7algweEti47KsqqMrENMyQSpAxNS5kuPssCu9NFvvQX/eU0lobBgiUEcnmDmL6TjEAkzil4bxUXLoRFYo1pbofAwxxKkyB+c9OtTdMNxC2t01rVB8T4g1u8yNp0m01y3CksxUgMnxQSJWAInV0inW/FFGH3W4LLso5BeIHIJYtEkLq2k79pvmK1BvkI8k96Q2T3qC14orCQlzHmSIWR5ZAcEa8ZIA7z2pLXi9tsLqZvN8rSNJ59HmfEG0RpzOqOm9TfkBsgSDhz3FcbB70In2gskKZYBlD5C4QtoDEapMkHAkwCYovhOMW7r0huRipJAHMCQREyNuoGCD1oOc0FQgRkV1K4ya6tKfBQ3yFgCnKKHLk7/Qbd6G4rxFLSB7jaQWCg7ksdlUDfYn0AJpXMuWFvssjbmkDAbn+tCcNxy3FDIxIPeZB7EESpjuOoqe2Nsf1oKd8oPja4kThh/gpwPrQguFj2U7Qd6fcScdOs7Yzn0qbg+BBGoUoYHaqTgPtFbusAoYIxhHMQ/YgTIUxgnf0q3tjJoRyKXRJ4Nq5JK6KWlqwzjagucIrOlwzqSdOTAn4sbGRiiTSCs2V/UaMa+kBPhduZ5p8wXfjb94MBt/QY2xU3D8KqTo1AEk6dTaAWOpiEnSJOdupoikqvcx1FAfEeHI/mAggXRFzSxXUI05g7xiRBilbw62Wdis+YgtuCSQUUEKsT0k/U0XSUdzJtQFc8LRtGo3GNudDNdckBk8tlB1SAVwRS8N4bbtlCuoFEFscxygMhWzzR0mn+JJcNsi0YbUh6AlBcU3VUnAY2wwB7ncbgK7w/EG4IdhaN5j8XMLJ4bSAYaT/AKjmGSQpE9qlt+yUvgP4jg0drbOsm22pPRoifX/8Hao28NtkkkYNwXSsnSbgAAcjuIB7SAYmi1rqG5hpFaPC1YX/ADVWb55wpMaQAqiYBnGomNz6VDxngoYEKWhrguXAbjAuwTQp1QSsQDEQdI2q4pCKKnJAcEVvCeHFQrO7eaF0F0bTKaiy22gDUF21QDvtNS2eCVXa5zF2VVJJnlUkqPX4jkyfWjKaRQ3NkUUgVxk11Ssorq2R6MrXIw8Ngiaw3228SS1xCI7E+Xa1BF6vcYqZyACEtjJiNWN6i+1P27clrPCAp0N44Y9PuwfhBP4jnsBvXnzwSWnV1aZYyZGpjOfWqcji1Rrwqae5noHgH2haHuWrYZcgo75kaSAYBjckGTgntWoT7QOTpa0iiJ1Jf5SO3PbUg9YrzT7HXSLt0CVWAfTBK7exI+lbQl1TkChsDQBLbAgzgKYgnB3rH5JY24ro3+KGVKUlyWw8fKx/p3zsPMWR65XaM/Kh/G/Gjd4a6i2yj3FKCWU4bBMLJggwP/sOlDMqvAEhQpAg8xDRtnGYz0zim8SmkqZghhJ235Z9YH4j2oSzyGWmg3yChGGkIF2hcnoqkCSohgRIBjfG9aOx4pfbTpW1BAIOl3LSJ/jUL7HaqewRqjcaVfHXSYLwD9e8UdZMsQRPXVHQqGDd9MEb+oO2a4TcXwWZYKa5JLvit9IdmV1EB0RAO+oA5MgSRk7VpbbhgCplSAQe4OQfpWVIhTOrCkyxwT0Cjb1BG2mrfwC7HD2gZPKI9twPzj5Vp0+STbTMOq08VFOKLWupttpqSKsydmWCaVMaBWc4n7Q3Vbh7X7Opv3xqFoXjKLE6rpNnlxM77NvFaNpjAE9JwJ6SQCYrK8B4HxdscTeJ4d+LvAgXfNuBbaxCqo8iQAfXOlRSIuhXsJH2g0cVxNm+1pUtIjIyqwZteSCNTEwImAO+KtH8StAW/vAfNE2gsu1wRMoqgs0DOBiqxvCb/wC08ZeHkxfsraQeY4IKrplvucA7wJ2G9C8J9m7iHg3YWnNiybLprcKwg6biN5eDJypG3WjQzUf5+C4bxvhgqOb9oK5hSXAkyVO+0EEGdoNOt+MWGS44vJotx5jEwEnbVMRPTv0qq47wO6ycMqJwyC1xIvsilkSAzQigWeYwRLECTOKD8b8KdU8Uu3Vt3E4kWiqhrjEG3yKXhFjJDag0LGcTUoCUX7NLY8StO+hbi+ZE6DKvBEg6WAaCMzG1B+NeLNYewgtq/nv5ak3CsNvLAW25Y6jPpVZ9m+Ic8VcLqty5ctDXet8Ql9QLelVtkW7aqmrUWAyTnpR32j8IucQ/DFVslLN0XHF1mGoRBQAWmH1qURJJ8knEeLOvF2uF8tSbiFw/mEQqzqkeXvgwJg4kiirPitlyoW4raiVUidLMvxKjRpYiDIBO1VPFfZ1jxlu9bSxbtLZuWnCEo58xWUuAtnTI1dTmOld4H4C9i3w9trfDsbLH76WLFZYg20KcrmQDkQJgmhRGo0aE000+KbQEIiN6Sor7mTXVti+EUOPJ419pbXlcTxC4EXXiegJBUekqR8qprrEZxMYE+3y6Ctj/ANRrGnjGaP3iI4iBJVRbPv8Au/zrF3Rnft+sGs77NMW9qLj7J3V/aH1MFQoSzEwFUOuZO0YNX4+0qa1QfeOQBqUC2JiACTL9IyO3pWGtrsQM9PfcYGf+PnS7FT1B7QQQD8+gqqeJN2XwyySo9HVbzEBBbEDXMO2kGeSdQ1REzAjbaluO+G8y3p1AkaMhweaBqIPNGeskdcu4G4Clps6zgBScgiebIxDT65G1T2LSlwrHByCu2oktpntJP/qM1jlJro3pWQWLdzmBuJbdQQP9OCCpMlIJ1CSZ3/FtvJyW7uW87SrLJa5bTBwJgPq06SMCB60IOKIZmuCTp5gwkTq2PcDT0j6g1LwV1i4YkaWIJOrBnJAEmRmM9j2oLJ8gcPgXgL984jh2YYwrIu+mRzjJPp9atPDfFDaVLVxJVAqeahJUEY5gVxAycnYzQwaXIAgFmkD3TPp0b/xPzJvW+XUQRygkEiNQYFgZk/CJ6dR1AD4ptS4EyQTXJpuHOflRFBeDn7m36op/2j/PnRtbZ9nKfbEP0oOx4hbckKwwMksuDPwETvGZ2giJojiidDQGJIIGlWYyRAwgLb9QMVmvD7c3A0AA3LcjVJb/AFVtUukHmOrymIYiM4jMhRsBorXEIyh1dWQ7MrBlPTBWZzjFM4LihdXWqsFPwlgBrH8agEmOnMFODihvD7T+TbRVuW2DFEHwcqsVV7hQ4Ecx0kajkfFVX4Xwtz9msqmtw/DnnF5k5tNry7lx51hjqf4CQdPSjRC+4ji7dvT5lxE1GF1sFkjJCycmOgqBvFbcEr5rwYPlWL1yDAMcls9CD86MsKVVQWYkKAWJkkgAEk9SaCs2ybt11uMAL0MpAZWixZU7jUrCN1PuDQ4CFteAXUSQsTkMInusSD6RND8J4nbumLZZxpDahbuBII1LzlQuRkZyKd4ldZFVlYrDqG0gHBlRujRzlMgbTVGLHlm1bS7dEvYVGP7Rb1aPL81NJQWmU2bdw74nbE1ErQDRXX0xhjLBeVS0SYBMZCzuem5gSaiXipZV0XMhiSV0hYOkBtUGSQYidp2INR8Wx820FQs2l21bAINIZJOJZmSAegY7iqjwfg7i3uJZFt4vBSrOFAB4fh2OnRw07NtqAknEkkyuA2aGkNONIaUIJxAmRXU5hk0ta49IF0YH/qhw4ixdO0Oh2xs6nP8A5D5ivOHXMRHYGvWf+odnVwkgZS4h+sr+pFeWPGRHrvmP5p2iDVJYkQ2QJUnbc9yPfoBTFQ9+advTTJPzBFOuXBHfcSG5emJjPt609bLOFgSJmQABn1MScbChfyMkbrwAg2rbBgHCgKGMA8qxk4ncR1q0VEOHDowECQGBBj4lAMywJDD2kHBp/A2K2gqzhdMzEGd42PTc9KtuE4QuV8zUQogEaMD0B7TiTiuXKSTo6kVwPlhcGpCkLogmc8x0juMwBG1dqbzNPUGREKukmQ6hSPw+kACPaz4fguHBOozMzrvKN+pINWDWLQUxHfl4ktneYMDfptVih9JVLMk6oruGtnzC3xTkxJ0/CPbJ1bkdPaolciUyVEZjozbkz/CTGM4PSpOI4Pl5XaBDQQrCRO+jSxnrmqriOLYW2TT0aSHYY2HK3QY2MwPSl3JsenVm68JEW7azlbaA+4UA/nRlArdE4IH9pmnveMTP0rq+Js5LjyFOgIIIkHcHr6U17CnTIHKVI6RpIZQI6SBjbFQK5wZPtTbl71/X6VPC/kWuaDBiorFlUVUQBVUBVA2AAgAfKoTfjcmpFue9TwsNE1NS2BqgAajqPqYAn3gComJHf603We5+VDwv5AE0lQu5jl39aGS62d6PhZErDjUVuyFLEDLtqb1bQqT/AOqKPlQvmP2b9ajbiGH8XzBFDxMbayxppoAX27n6043j3NDxMbYLeJk11Rtc+ddVqXA6X2K37T8MH4TiAcgWywEAZWHA/wBteOIMhQBg4kSqnrjZm9TgV7bx7arV0Rvbcf7CK8UbjPLPIAcRB2nue9Vz+wkE4/qLVeGtqhuXGNxhsWACjvpEf06CmibrSox0JGlfkBk/pVLZZ7t1NRLEmc7bnpsNq1V60+iEGTt6etZJrb32bsX19LgM8L0Li7dgdg62h9Z1j/2rTcDwllyGVbb/AMxhyfm0msPwv2dsjN+6dROYJH0jmNWHB+GcMrf6e+Rc3jUwJ+TZPyqvj0aVFvhqv9m9CxEfQY/Ki1uYjI/zYVnfCvEHHJcMnvt/WrLieN0qTExt79KaM1VlU8Mrok4ywnxOEAHVgP8Ams862rrBLF1SSyqVDSNLMFbDTAgzy1U+Ii3cb/WcSQTtbUkADoMf3qfwjw7hxdtXOHedFxDgk7OJBnP1pbTaZZscU0ekeWvaneWvYUObpOJEdaZrz6V1UcZRb7YRpMmIA7zNJZAIk/Kut9v+KkgGjRHCgbyx+dEBwKaqg07yQcx+tS6EcuaBLsEzJn1NPtgRU5sr2pF4cev1pUTeNJrgaV0pDPbr6f3p7Q24Q3J9Kh45jpAAmd/7VNctCk0HvS2RSXYCll/4Y9zSlX7Gi89xSaT6ULHeQCKt2NdRgHrXVLE8pX8XfNu29xoIRSSD16AR6kgfOvL/APt3COWtaLli7+BmOGIyQFBKgR+HoPavTPF4Nlh0lJ9hdTUfkJJ9q83+0QRLVpiGNxgzdgvOc/UhY/lrNkk7SNuBJwbkVfgfDFbzBt1WPqZkfL9a3/AWEKcw3rEcBelw5xKA/ma1fg/Ezj/M1lyu3ybdNj+mkTN9n08wXAA47ONWfYkTT/Dvs7btq6kB1M6Qy/CSANQzOoBRBkRvVkl0ip1MilU2uEWTx/JVccul7QmSFyx65x89z86sLtvUFBMTsfWMGgfFCBn03oy3ekIfWqk+y3mkVy/ZpZRpZGWeZMFpmSWDySQzCcYPoKtF4NA5uaRqYrJGNjvAxPruYyTRDVBxd3BHpVu59FShfJpDbG2B2+tOSwANvWo7m55ZM03iLxUaoJiJzsDiY65jGPeumnxZwVFydImKelNlRuarbHi3NDg9BpESCTAbJgjB2J32HU7h7iXRI6yD0I6bf5g0FkUumWPDPH+voV+NAB7wdJ3GFLZgQNutB3uIOpCYBVhLBQZEMs9SMkYGd6ruJ4nRb1j4sA/EBkaSNXz2ipONdhaJUsHCEjY5AmRPttH1qiWWzfHSwTZoFuCQAZmYjbYmJ22FPJrM+EcTrt27hUahrgE9pttG8co6fSr2ywaG/wAnbNXQyKRhzabZz6CC2Kj1zsfyoF/EEB0jmPUdhq0kkHOD6dKe3FKGA7n4vw5WQZHriDG9FziJ4H8MKY1GLpzIj3/4pMdaXX9KO5LsRKvQlxiBsDt/eaaXFKSKZrzj3o2mFU/QrMNziuprR1rqgEolDadXtSR8atIkk6WLSD1271kPFOHLKyv0JAZTiW5mR/4ZbnU9nArS3+IVNIdnA2UAgnYcvKvYHPSPeqHxHjLbaWVyHHKcMJU9yQAdJ69ifljSck69HVb2SSl7KThrbkgOIISBkHAO+DV94VbIyNqD4gBbixsVb6ylW/goBx71myGrFwWthpFF20oaykYNP4viltgaiq+pMfr7UqHlK+EVq3G1OTaa4xYiBAhfw5JAiieG8RVlKBCbgkaI5v7CNpNMPjtgD459v7mKJfx21pBDbgARp+X4jRSC1J9II4SdILDT2WZgbxIqDiln21AfVhNS8LxiXPhYE9R1HuK7ibgQKzbBgT7AyaKXKEbasN/aix6VTf8AfSzaH+7g80uZ1D8MaBiR37UnF+OWeVpIWACdMCfWSIrOeNeJ2DcD22DFoDgaZkRBHN2BB7ECujki9vBzsOyM6ZoLhL3rbKCUEGeWcSwgTq/FHauucbeLPateYkwrwsHM41bjc4UyfTINL4R4rbUaCWHXCkdCDsxG0fSatLjq51q6hoIkqG3jIDCN5+tYa2s6EscZrhphXj7wLdsbswgQRgY69JP+2rHj202nY45GiQIJggdM8x/OqMWOcP5o1CclVIGNI6r0Ptjal4nU4zdU5GwXIGQDzEkj33I7UtjbJP0WHhjFeGPNH7wgjaZJBgiMMaJ4bxd/KDbYGqATBIwQOxGR9N1oA6zbW2WAURIUbgGRJJPWDQ7WFhVe4CF2lVBAgiJ1HuelNDLtFnpZTVNFy18sgfBmWBHXm+o6YzUFnioBJBnJgYjHqd/ShF4i2MSvtOPpTi+oNpcW4XVr0khQCAX2iZOx6mp5Nz4LJYIwVyfSLNeKYbkho67mDH6kj5VIbxmZx2rPWvHLWkFrtxz1dkOck7AQN9vWprXjlk/iYf8AiT+ldCG7b9RyJJOVIvRxHy/zekfiD3qpHi1ok85Geqkf36Vx8XtdLgPsD/UUy/Aso1wWf7STj0/zauqqHjNqcv8Akf6CkpqYtFJxPGEW3WHAuTqGsSUAB0gHJz07GOpqjuuoPKJUbSxnYZ2IG/Q9BRFziJOlTqbIwsdZMk9MTQt3hy8jLMRJk7kZA+mB8qyLJGKqJdOW7kGBCkMBHNnbaM7Ae/yrR+DccAYODWeskNw4cDAcH5Esk/Uj60tolcHboe39/wClV5ot99l2CdHoytORXXQHGVk9PSsr4d4o6gZ1KdiMkfnmr3hPFleM5+lZejWueRRwtwHkA9v8x+lTravddGe2/wDSrCxcBG9PVl701DeWSG2RCxn5mqb7U3B5a2ywXWYyNXQk46ztVnc4mXFu2NbHoP1J2A7k0v2m8IjgOILQ1wKtxmH8jBtK+gXV76j3qyEW3wZsuVR77Zgf+3rMobLjcKfuzt/EqA+v9ag4jhcTcsaYxKjWfiGSQoJEepOMHNTcDwr3iqW0Zyf4QRGIBJ2ArY8D9mVtQbrMxIjSokDbqcjrn9KtWokuzO4mTThLbLyomj8ZUlj2JC+WGBE929qsRwyr8Ku6kiGLxowSdXMD8yBW44bwuyolbSAjrEn6nNZT7UcJ98zaQZVTBTUu/wDKhaZHr09akcsZOmi2MgDh9/3pcZyJgCNi66l+g+dMe8UuwS5G+gKS0YmW0MABIywFG8L4knljDAgMIZIxB0mIjDD6Gob6o1yLI5Iyvlcuxb4mAjb+L67UV426aRa7q0yK5YyYLYyX0jTHWZ0t8wDSKGBABb3CzvsQ0qoHqaF4e4uovlWDSYJMCSpJzA5oGJ6yKlW6CQWl5YxrDMYknSRBiN5z1yNquWHH8IXfJvsnvpqYAXShMgrrBaPWSueoj0maE8tpdDbJEZJDHVp+GdRCFtjgxPSjrF0mPLBhYIXM9iBq6e0HAqK9bglgWUkSyktE9gFOBj2E52porHdJImSDq+QdeCw2lZ07z8YEANMGSJPeI+tciDIVlSN1Mg/UMwztqOMiiEtDUZCwSMkTEmdO8j85ollyQq6mgTbKlcE5fUZOM49N6saM/j4sAvcMVE4QDrq1demf8Ap3hPlsz6izKJBddUajBEafnuPnR3D3kyIKxygMQDPfJwexM1HfdZ5pJ3CwpYGJEwVJXfY1JcqrBHGk1InazYJhWAAmS1wKPQCQZ69IyK6h21Kx+9Afoqq5IUmRgzqEYmMEb11CKddjuKvofxnhPlfeKAyXANRiNOOU+xnfv7ipvCeFU3QHErjuOYZGdxIo/hLmibN0YIxOVgkgg+n96gvcA9nKcyiCs7iM6WjvgBvr68ltsCVFLwHg6ovEcOSeVisxsphkYT6MD8hQ/h/ByfJuiHQ6WjowOGHoRn2IrS8XbDxftzBXS69REw0dxkH0jtUHFcHr03rfx2wBcXq1sDluDuV2P8oB6Z1trJjtdoSD2ZKfTM/4l9n7lvmtsTPbB+Y2PWqhuIuLg59wVP8Anyr0Z7oYAAamYcoGT6e1F8H9lrQbzeK0u3RD8K+/8R/L3quCcuzRklGHPswXhfF8Xc5bNu4w7j4R7sRArTeG/Z3jbn7y4LYnMHUY+gFbH9sERbTA9AB8v/ymu7EEs2O2w+ZotY0UebK+uBOCtWuGTQgLNuTuzHuxG35AUy/buXZDnSv8OD8j02NTgQIUT+Q+vWut2m7/AKmhLI+l0VpLt9kXBcDa4dAltFtqMwOsDc9T71Ml0HbM9gTP0p68Msycn1/sMfWakNwRj8th/SlUfkm74GFGJ2jtP9hUT8EjNqeWMRnA+gqDi/HLNv4rqjHSWx/4g1Xt9qbXNpt3nC/EQggZjJ1YqPaMlP0XKqq/BpHTlAHyxWJ8e+zLW88PbVreqShLBkJIMiJLLIB0iCsYnoaftjbGyAbDmdZ9JJnvTT9rgZ5U/wD7W6Mcm12WLHIzFxgupWY6MyAH1HEMBqUA7nBGelKvF2/MRlPaDqAYgdCMekZM52onx2wvFHWllxcnLW2JkiIJ04LACJqiThDa0qWuCAeUmCo2j7xVB+RNavKp9DrcuzV3ONUXy2pdItxlwc6pjeJIHXtUI4xfJUMS1wnEHURzTJO45R/xVFpIHxsZGBEY6yUj8xTdEkaXLHAMMhEHrIkfMj5dapWOadl8st8Fzb1lZJVQqydShjHuHn2xUTolxRgAgTkggNGeWDDH+EZwd6DbzShWE0ap0jcgEx/L1370/RGfLVRHUARPUDB9J22yK1xcn2US6DuHuYOkYUQoADDf1BZh7An0ruGIJJAWeogx3MAwBk9B8qiAJQavKwIDMW9I3JH0MYG9Ps3E2c240zzJvJjcjbbpFMvuChbPLmSsbgMyoSe+xBgbYyPSlpnEKVVCi8mwg9IIgDA07dq6iwXt4oub/jtllh7FwjswUQffVv8A2qbhPEARpsgnB+7uEcvbIJOmf8GKE4TwizINvhZAP7ziSxE91tyS3+35U3xvxC3bjWnmkYllUqgOTpBGhD0BM+pNctpehljfVE54e/a1PoCgiToKsuBJOiJ7mJnfepuAsSxZLq2ypyu8YB5dtSMCCJ6GKp+O8TU2/JtPqttpOu445eYkoAMnZYUCMkUBxfB3nfUqWikKFW4Dr0hQok9JjaDvT71BX0xYafJkdJNnofCcMLY5BpncqhmOwmYA7U57Emcz3YSfzrAcPwl0RNsL6JcI9ogQIBo1fMAjQYjrd+h2qiWVPizStDl7o3C2zjf6f4KYdAgu4GerxnoBnaekd/WsmTdIyEG27lvfdBQvGXWQc11VH4QqmdthzZ27UvkV8B/oMtW+DY3vG7KA8xbbCKW3MDsMk96ouO+3SqDotEwd7jqo2mYWf1rJedqybjqhcAnUFnAJJIHt1rvEbNpUtAKDcMYX4mE5Oc5x9adT9CrSRpuyz4v7ZXiJNxVGoiLNssYwIl+UZxOr5VFe4m6ygnU4JMG7dZhuBlFjHsYovgeAUIC86owAYhiZIMQZyfrS8QoDBcgCD7DIkfQz7Cq5ZU3SRoWl2Q3P/Q3w7w97g5nKDTyi3b/ikjIBb8MRMmcVHc8ItknUWbfLlonqw9tgNySBitDawhgHbIUGMyBpjAXUTjGBQFq2g1EAZ6jGBEfkKrlkaLNPg3y/AMvhllR+6TtzKJ+ZI2/tXJwtgiRYtkMQAfLTeJBgzI39cbZo3oBOBtMmNzHsc/U0MOGGIUCNok9tpONtqWEl7bNGeGS0opdGc+0/glp7euwglDAwBqBzEBRnBwZON8wM7wHHXgQAzuP4DLgjrAMxiciK9GuJPYiZgj3gwuBA6+9ZrxHw5bNxTyBLm5eAJEAidhPxR71tw51+g52XRyX9wltoWVvjCiCQFaZ2wIIHr09KVwvKsyDgHSqxPTBHTfAFH3/CrbbqQ0JEGYLOVODgjBMCMA1T+IXPLN1I1FY/C+PhJhQTbgSYMk7bSa2QyW6K5pRLjg7fmFQHCkDEaTqUGCNyV3Ax/EcU1uH8xEIZ28w6QGfGoasg6ZX4TiPcVQcH4wwcOFBIxBDSO4bl9vpR3C+KR5IKsTbluoDM2oBsCY5jGKWcpbuARyQaosTd8vlcEGAPjAzGG+Ikgeg7U0lfMDM8aRGliDB/liZGNjieuarv2su2tixGToIaOmeaQB9JIxRKtn+aPhVdRjcQmgHSJ3I771dGVrkqly+Ai5efJDE99IbPuA8T/bakp1i/bcSyjV6rpxPUaY39PnXU34G79lw/iLvjlTuASW9QSQI+lQ/pQFuRGpZI5gFI6/hJJmdtqFc3S33TKwIXSNZ1s0S40naM4PauNLFKT7Ohg1mPGq2lra4dFMqiA9woB+oFEKetV1trukZhsalKgxIltnAMfKfSpVN2SNQwYMW8/OboUe0neqfG/Zujq8b4in/wOU1Fe4pEEswHuaG8tm3dowOUBehkddoG2M71nuLdS7GZRcAkzgZLH3gn2HrTY8Lk6FzaxQhuSLTjvHQMIJJwCf6f5/WKW9ee4w3LdB77b7dP9vrTBLGSMnoenXT9Dk9/Mq28E4SWLn4V5RMSTBlu05J9ya1OMcMb9nNjPJqp7W+By2xbsgMA3MrAEbtALKwPQNywdx3FR8XwcspIhvJMlCDpJGlZ+eoxIwelFeLsDr3I8tpM5UpDh1G4wSPl0imWrqnWFJeSArRuIkT9aqtpbjUscZT2PpfsWyXFVLdqCxKganjUQq42z2O+7H0qLgLuty0AqdsGM8okn0GB7mgBxX3qsQQFCjGYkkE/7Z+lH+BWomRMwpDQIUKAJEfx4nbY43pKb7BmSglFF1duaFLaZ0yQCRBBGoDc9vyNA2uUAenT9PaieJLaY0yubZ1GRPfrzAbz3NQaJb1qmargv0kW4tjVGDBI/v3/AF+tOQ4OqJ9J+pp9m1qkxMdcROMSSO9I2CRsRuMSPTBig4tK2Xw8bk4p2yC7ZmDO20H9B0jf5UN4zwwe0wKluqjBMjIOwj9M0db3UHZmzEbdvmcfOgNO/NDGQScqcbHHU7Hp6U2P0zPqsniuKXZmDZQf/GRP8BLEbxgYA7YAg1P5o2VIU7Ygk7w8MC220RjbJpvifDlHMysgbGNQxIMK228x+tLZukrH3cdGuMjExMrCmPmRXax1JJnDb5ro6yj6sC3rYSQRoOJydZ29Au8ZEUVbsnXKsuoDAYyFwNgxEfI1DxDAKTpIHePw4I5i7ITJ9BQ/7MADMHVnV5kT2GFnHYGatXAvC/JNxHiC2y3Nz/jCsbZ7hgIGoROxNT+H+LWwfiUA3EgEHC6jrmdjAk+43phs2fguMwUDl1SY7gF1JA37DPvT1a1p/d7iF0Imo9Z+KdpzMbb7VJR3ETld2Tcfx6G28HLuxXpoXXhSdvhXbfI7V1Q8PYt6dtQnBuC2CcbSgMRE+tLSqDRG2y0uKdU7gMcBSSDjScHKnfI3FMFwYtjmY6YB+IlWKmOhAJEn03ip/MGqZ3Eehgz9aVrKmZG++Tn5Ax/wK5PkrhnXekWR7oPkruEC3Nf7wXEYoQxJIdT8DtMQMd+sVZ8QyqpLEKq5mYjPTGfbrUTBpOiO5LCJmJGN86jO+c9KofG+LL3NEjSmDA6gczx3HQeq+tMoLJOl0CMv6bE3JW3x9iTjfFi4K2wVTqzHmbMAfyg9skzt0quNnlC95J6SBuT/ACiAD7BRkmpChnTgb7nb+Mk76VG53JxTSQTuYkZbBx6DbpCjAwMmtcYqPETnZMksjuRFbuaWbqYwMZJMAn/yJmP4jWr4Ui1btqBkgx6wAY+Zx8qztnh3uOiqssYOIGfiA/PvsorT2tDPmCoUR3BDSDnoGifSs+odtI1aVvHByXfBT3THmIWJZbTJJkgg61gfykaWDdnoTgbmhEI3CZ/LI+VWH2gtabqFZyArAjdhq5R7qwAP8tUrPpVQehKGfVY/oai5HxPa2yZeMMgAjOkGeq51R3M6YrWcAFuDKI8yCI7QZ5tt1HzNYvhrssADiUBO8Rzah64b61r+EvkKsSHAKmSdg0B4nsB9fSlyqkLiucqC7emF07BAOss27Mc7yYBPQUrQZB1CADykA5YgkmZwBsM70y2R/b9KlsXU1mTD230wVgYI1DUdhGZJG43rPCLm91G/UzhhxrGnTI7lkaVW4hKEr5gKkohAYlysmeVgJxqI9KM4xgXJUq2rPsY2nrn6bUGtgqugmRBhu8idRyTg5+nepLhG5zt+bR+Uz8qOSf8AiirR4u8shli5ptyUViZnUzCRsRAIzOOvtTuN4Ma2WYj4YyIK60JxM8wzT79sA6GYkrtIGJ5oA05GZ+tR3yTlsk5k9Tgf2FK5Ug6fA8k3KT4fyZn7SW3VUuIzLBMrjlmOkx3FUb8U6updk2AnSs5yM6d9q1XiVzVrQrqWM/lJ+p/MVkv2cW3dRIPQK0AjcSJnauposm5bWcn/ANHAsc7i+P3JL/HPgmHLbzqHXsRpz3jNP4fiAFIKW9/hUsG99SMI+h+VV166N2tEbZ3n5kUoIxpBYHdQYI7ziBW3izm7n8lq3EMZChgAASGM7bGWzsdxJzVjevaQGFwrEHQEd9RPQBzpmcROaz+qFk+YG6Tc1T8ttjTC06R5bAMRGmM7ZAHXP50ypBU2ujRWfFV+KSG2nylXEHqCfp611VDWvLggeYSMhpntsw3GKSjaG8szYC1E5BU82nGqewyOtLw7N+HmUnBnVEbgwM5+lQ3HdrbIugaiGBjmENIhpI/DnGxiaXhZCY1kheUoAoDBWU6wZDLt6wkRmuJsi/Z2fPNXQUnFW1DG9qkSQNQCwBjIgyY/OsvwHD3LjalQ3CTMhTB5tRzEDIXc9DWgBVLiuV1KpM7DMHPaQxGJ7elO8Q8euNi1yDeWEmJ6TCj86bHLb0VZd03yxOC+zN3SzNpLlQApJgRzEsRvzZ0g5kSYpg+zAVR5963b36ycggETG0+uS3eqbiuNuY8x2YxAaT1nU0DAgYjqdPrQZuEnI5gTIAG5YORP/wBhbT5HtVyUnzZQ2ujXcPc4a3PlHUSwBu3RyAkMV0qY5RqyWwB3iq3wy+1u6A4b7x9v9sgjsw0n2FCcKIEqQx1CAZluUrqHoYBj+YVZ8ZwE2oUanRgbcAk6dJXAiMspcnGwz0qmVN0Xw4Vk3iSFlK/iGmCRHMoJAHTIRs9lNY3xRjJMjm54PQHJ+Y2rV8NxCvFyZPIFDSDpYNqAMScXGPqKofHuFBuaRnt6gkGP/YyPepipSounGUsTaAOCaBjB79NpBx6t+ZrU8FaIYLE8omOhwcTEiZrH8O8AjoTAn37ewrX+G3pAZyPhUsc7mcRt6/OjqE+xtFTpFtqOAEL4JMdFG5/UfKpixZSodtLbZJEhiRue+/XcULZBOY3AK5DdQQesRkR84qZEIztP0nuPlH0rJe3o6Sj5W9/XoOulW7xuwjKYAOfhK4nfGaHvAAkb9P8ABXWrIIeWgBTv19B9Y+tR8bfOnUOhH0BEj5yB86jW5fcWH9m039KEvX9CjAxk941AE98SPpQ3FOWYqM6Rkz1kSZ29M1PYQO8yQGAKSARA06jB/mAnrkdKL4xzltIBkxnoFAPuJBo1SMs87bajwgG5bUEkCCxJxkickTGdvT6ViftDZPmBlAJI2gTIJMgH3Fby6suN4nfoIYERiYz+dUPj/DeZaZyw+70mVgEHIj1MbkR2q/TTrJZi1Ud2NmOF09VYexZZ9wpipm3yo9Tk+2zA/OaiDZ/ezPZc/ninXGBGXIztG47nSd/SD712LRxeSMKVIJIHUSAR9DvRPClM6JU7HYCYyQc9ek0MkbBtXoR0/WixaRgBkAEgRoGfXP8ASmirAQvaXGlc/wAoKlu5JLRvXVO1hgv3Y1L1k6s+0Y+VdRcCI1/E3IEgmSRy3dQkSAQouEofkQR0plhTcZpQArgkjYygAIk5k/kek0OvFssxkbMDCgxj8IB69SaaviWyKAFHTSNJMTBE/Kd/0rjejuyTss7HHuApkGIYDQgUA4AUAat5MyKL4zwtWJcrdYvnLcoPQMQpcgSfSBuNqHPFQqXDbtyzhRhjAPNq06gs7479aZx33sMy24YsDhpKqNRnmOYOD3qIraKriODzqWCBjsQY1KQWMbHcfKhLHDF9KrnMdum0zgZ399qs/Grx+EdSSx2yJAjJJETuak4W8PKLAAGdJIA3mJjtJGPepufoshiUnb9EHCMPMQgaVADGR+L4IGfUVYeFu8ZBDI24OdAGQ2xidJjOJ71UC9hyVHPywNhr1HEjvH0qS3dUAkTvpI2EREgA7yZjbJpGiXY69aNq4wVjmSq5GmTlM7wTgnoaq/GX1fCdoYn3iIn161ZeKcQAhksTpAT0gco39YJqoVNQXp92ojeRBJnt3G+5Hs+Pl7i3JPbj2L2BcIkOw7KTt1O/5ir/AMO4iVWGGFDggQFOnSAZnbb61muHuEsIO6lTPtqO1X3h9pQ+RIDYE7Dp7kVblXHJVpfqaUTQ2LuswAQu2rbO2P1qwtEls79ttsAVX+aIHtNG8ImvVJ6THfPWsHujruKit92cXGYzg/8AFBW7ruMqdKiZBkhW0MCcZyoAbpOciam4liq6l3Uj2IOIIqHhLBC7CRgGTsSOWY2hqaHVmfWT+pR/jLEjkCMcyXTptAOSCAcxOxDfKpb1tu4ZD1iM9O4k+nbaoeDu68qSCmxPaYYHpsN+uDUl4aeYAZaEIwQwnUxGxkCjVoxxtypAgA+FlOAeUMQQ2x1dvb9aG41C0M2YjAEDGxj5nfvRxXH1+vUmg7wUZg/L+1Jb9HSjghFXLsxXi/A+W8oo0nI2AHcZoQQx2CH1Jg/MbVqvHOEFxSpxpMgxPSf0rJOoUkEncjA+XfNdjTZd0OTzetxLHke3pjVtw0amkfw839fzqV5EhlJPtB9z2qFgxHxGNu36U3zmtnDHMz6iYg96uMYU3FadJFsKT1VwSdt4yPr8q6u4a8DgKD3nE9fWPlXVYpP0S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8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592</Words>
  <Application>Microsoft Office PowerPoint</Application>
  <PresentationFormat>Widescreen</PresentationFormat>
  <Paragraphs>85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Times New Roman</vt:lpstr>
      <vt:lpstr>Verdana</vt:lpstr>
      <vt:lpstr>Office Theme</vt:lpstr>
      <vt:lpstr>Panorama of Era 2</vt:lpstr>
      <vt:lpstr>What are 2 themes you notice as you examine these slides? </vt:lpstr>
      <vt:lpstr>PowerPoint Presentation</vt:lpstr>
      <vt:lpstr>What was global convergence?</vt:lpstr>
      <vt:lpstr>Exchanges that began in Afroeurasia during Era 1 continued to bring about change.</vt:lpstr>
      <vt:lpstr>Sciences, philosophy, and the arts flowered in Europe after 1400. </vt:lpstr>
      <vt:lpstr>Printing technology spread from China to Europe. European and Korean artisans invented printing with moveable metal type at about the same time.</vt:lpstr>
      <vt:lpstr>Religious ideas changed with the times</vt:lpstr>
      <vt:lpstr>Asian sea voyages continued  (political &amp; commercial reasons)</vt:lpstr>
      <vt:lpstr>Technologies from Afroeurasia led to new European ship designs in the 15th century.</vt:lpstr>
      <vt:lpstr>PowerPoint Presentation</vt:lpstr>
      <vt:lpstr>Spanish conquistadors ended Aztec and Inca rule and claimed their lands in Mesoamerica and Andean South America.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of Era 2</dc:title>
  <dc:creator>Elaina</dc:creator>
  <cp:lastModifiedBy>Elaina Barroso</cp:lastModifiedBy>
  <cp:revision>10</cp:revision>
  <cp:lastPrinted>2018-03-14T15:40:49Z</cp:lastPrinted>
  <dcterms:created xsi:type="dcterms:W3CDTF">2016-03-05T17:47:47Z</dcterms:created>
  <dcterms:modified xsi:type="dcterms:W3CDTF">2018-03-14T15:49:21Z</dcterms:modified>
</cp:coreProperties>
</file>